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8" r:id="rId12"/>
    <p:sldId id="269" r:id="rId13"/>
    <p:sldId id="270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6" r:id="rId27"/>
    <p:sldId id="288" r:id="rId28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874" y="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10389" y="4693519"/>
            <a:ext cx="874395" cy="17613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3798" y="4688173"/>
            <a:ext cx="186899" cy="18689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39879" y="451938"/>
            <a:ext cx="4214310" cy="4239622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53760" y="1773016"/>
            <a:ext cx="2603450" cy="2862044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3581972" y="4675128"/>
            <a:ext cx="5397500" cy="275590"/>
          </a:xfrm>
          <a:custGeom>
            <a:avLst/>
            <a:gdLst/>
            <a:ahLst/>
            <a:cxnLst/>
            <a:rect l="l" t="t" r="r" b="b"/>
            <a:pathLst>
              <a:path w="5397500" h="275589">
                <a:moveTo>
                  <a:pt x="5397021" y="275006"/>
                </a:moveTo>
                <a:lnTo>
                  <a:pt x="0" y="275006"/>
                </a:lnTo>
                <a:lnTo>
                  <a:pt x="0" y="0"/>
                </a:lnTo>
                <a:lnTo>
                  <a:pt x="5397021" y="0"/>
                </a:lnTo>
                <a:lnTo>
                  <a:pt x="5397021" y="27500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3581972" y="4675128"/>
            <a:ext cx="5397500" cy="275590"/>
          </a:xfrm>
          <a:custGeom>
            <a:avLst/>
            <a:gdLst/>
            <a:ahLst/>
            <a:cxnLst/>
            <a:rect l="l" t="t" r="r" b="b"/>
            <a:pathLst>
              <a:path w="5397500" h="275589">
                <a:moveTo>
                  <a:pt x="0" y="0"/>
                </a:moveTo>
                <a:lnTo>
                  <a:pt x="5397021" y="0"/>
                </a:lnTo>
                <a:lnTo>
                  <a:pt x="5397021" y="275006"/>
                </a:lnTo>
                <a:lnTo>
                  <a:pt x="0" y="275006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bg 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89745" y="102390"/>
            <a:ext cx="449316" cy="4571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46517" y="250476"/>
            <a:ext cx="2704465" cy="345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1645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spc="-10" dirty="0"/>
              <a:t>zepanalytics.com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7F7F7F"/>
                </a:solidFill>
                <a:latin typeface="Lucida Sans Unicode"/>
                <a:cs typeface="Lucida Sans Unicode"/>
              </a:defRPr>
            </a:lvl1pPr>
          </a:lstStyle>
          <a:p>
            <a:pPr>
              <a:lnSpc>
                <a:spcPct val="100000"/>
              </a:lnSpc>
              <a:spcBef>
                <a:spcPts val="35"/>
              </a:spcBef>
            </a:pPr>
            <a:r>
              <a:rPr dirty="0"/>
              <a:t>Copyright</a:t>
            </a:r>
            <a:r>
              <a:rPr spc="10" dirty="0"/>
              <a:t> </a:t>
            </a:r>
            <a:r>
              <a:rPr spc="-55" dirty="0"/>
              <a:t>©</a:t>
            </a:r>
            <a:r>
              <a:rPr spc="15" dirty="0"/>
              <a:t> </a:t>
            </a:r>
            <a:r>
              <a:rPr spc="-30" dirty="0"/>
              <a:t>2022</a:t>
            </a:r>
            <a:r>
              <a:rPr spc="15" dirty="0"/>
              <a:t> </a:t>
            </a:r>
            <a:r>
              <a:rPr dirty="0"/>
              <a:t>TalentLabs</a:t>
            </a:r>
            <a:r>
              <a:rPr spc="15" dirty="0"/>
              <a:t> </a:t>
            </a:r>
            <a:r>
              <a:rPr spc="-10" dirty="0"/>
              <a:t>Limited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4064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z="650" spc="-50" dirty="0"/>
              <a:t>‹#›</a:t>
            </a:fld>
            <a:endParaRPr sz="65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1645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spc="-10" dirty="0"/>
              <a:t>zepanalytics.com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7F7F7F"/>
                </a:solidFill>
                <a:latin typeface="Lucida Sans Unicode"/>
                <a:cs typeface="Lucida Sans Unicode"/>
              </a:defRPr>
            </a:lvl1pPr>
          </a:lstStyle>
          <a:p>
            <a:pPr>
              <a:lnSpc>
                <a:spcPct val="100000"/>
              </a:lnSpc>
              <a:spcBef>
                <a:spcPts val="35"/>
              </a:spcBef>
            </a:pPr>
            <a:r>
              <a:rPr dirty="0"/>
              <a:t>Copyright</a:t>
            </a:r>
            <a:r>
              <a:rPr spc="10" dirty="0"/>
              <a:t> </a:t>
            </a:r>
            <a:r>
              <a:rPr spc="-55" dirty="0"/>
              <a:t>©</a:t>
            </a:r>
            <a:r>
              <a:rPr spc="15" dirty="0"/>
              <a:t> </a:t>
            </a:r>
            <a:r>
              <a:rPr spc="-30" dirty="0"/>
              <a:t>2022</a:t>
            </a:r>
            <a:r>
              <a:rPr spc="15" dirty="0"/>
              <a:t> </a:t>
            </a:r>
            <a:r>
              <a:rPr dirty="0"/>
              <a:t>TalentLabs</a:t>
            </a:r>
            <a:r>
              <a:rPr spc="15" dirty="0"/>
              <a:t> </a:t>
            </a:r>
            <a:r>
              <a:rPr spc="-10" dirty="0"/>
              <a:t>Limited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4064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z="650" spc="-50" dirty="0"/>
              <a:t>‹#›</a:t>
            </a:fld>
            <a:endParaRPr sz="65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1645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spc="-10" dirty="0"/>
              <a:t>zepanalytics.com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7F7F7F"/>
                </a:solidFill>
                <a:latin typeface="Lucida Sans Unicode"/>
                <a:cs typeface="Lucida Sans Unicode"/>
              </a:defRPr>
            </a:lvl1pPr>
          </a:lstStyle>
          <a:p>
            <a:pPr>
              <a:lnSpc>
                <a:spcPct val="100000"/>
              </a:lnSpc>
              <a:spcBef>
                <a:spcPts val="35"/>
              </a:spcBef>
            </a:pPr>
            <a:r>
              <a:rPr dirty="0"/>
              <a:t>Copyright</a:t>
            </a:r>
            <a:r>
              <a:rPr spc="10" dirty="0"/>
              <a:t> </a:t>
            </a:r>
            <a:r>
              <a:rPr spc="-55" dirty="0"/>
              <a:t>©</a:t>
            </a:r>
            <a:r>
              <a:rPr spc="15" dirty="0"/>
              <a:t> </a:t>
            </a:r>
            <a:r>
              <a:rPr spc="-30" dirty="0"/>
              <a:t>2022</a:t>
            </a:r>
            <a:r>
              <a:rPr spc="15" dirty="0"/>
              <a:t> </a:t>
            </a:r>
            <a:r>
              <a:rPr dirty="0"/>
              <a:t>TalentLabs</a:t>
            </a:r>
            <a:r>
              <a:rPr spc="15" dirty="0"/>
              <a:t> </a:t>
            </a:r>
            <a:r>
              <a:rPr spc="-10" dirty="0"/>
              <a:t>Limited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4064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z="650" spc="-50" dirty="0"/>
              <a:t>‹#›</a:t>
            </a:fld>
            <a:endParaRPr sz="65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0436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97702" y="2715699"/>
            <a:ext cx="1746297" cy="1839491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3798" y="4688101"/>
            <a:ext cx="186972" cy="18697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1645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spc="-10" dirty="0"/>
              <a:t>zepanalytics.com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7F7F7F"/>
                </a:solidFill>
                <a:latin typeface="Lucida Sans Unicode"/>
                <a:cs typeface="Lucida Sans Unicode"/>
              </a:defRPr>
            </a:lvl1pPr>
          </a:lstStyle>
          <a:p>
            <a:pPr>
              <a:lnSpc>
                <a:spcPct val="100000"/>
              </a:lnSpc>
              <a:spcBef>
                <a:spcPts val="35"/>
              </a:spcBef>
            </a:pPr>
            <a:r>
              <a:rPr dirty="0"/>
              <a:t>Copyright</a:t>
            </a:r>
            <a:r>
              <a:rPr spc="10" dirty="0"/>
              <a:t> </a:t>
            </a:r>
            <a:r>
              <a:rPr spc="-55" dirty="0"/>
              <a:t>©</a:t>
            </a:r>
            <a:r>
              <a:rPr spc="15" dirty="0"/>
              <a:t> </a:t>
            </a:r>
            <a:r>
              <a:rPr spc="-30" dirty="0"/>
              <a:t>2022</a:t>
            </a:r>
            <a:r>
              <a:rPr spc="15" dirty="0"/>
              <a:t> </a:t>
            </a:r>
            <a:r>
              <a:rPr dirty="0"/>
              <a:t>TalentLabs</a:t>
            </a:r>
            <a:r>
              <a:rPr spc="15" dirty="0"/>
              <a:t> </a:t>
            </a:r>
            <a:r>
              <a:rPr spc="-10" dirty="0"/>
              <a:t>Limited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4064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z="650" spc="-50" dirty="0"/>
              <a:t>‹#›</a:t>
            </a:fld>
            <a:endParaRPr sz="65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1645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spc="-10" dirty="0"/>
              <a:t>zepanalytics.com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7F7F7F"/>
                </a:solidFill>
                <a:latin typeface="Lucida Sans Unicode"/>
                <a:cs typeface="Lucida Sans Unicode"/>
              </a:defRPr>
            </a:lvl1pPr>
          </a:lstStyle>
          <a:p>
            <a:pPr>
              <a:lnSpc>
                <a:spcPct val="100000"/>
              </a:lnSpc>
              <a:spcBef>
                <a:spcPts val="35"/>
              </a:spcBef>
            </a:pPr>
            <a:r>
              <a:rPr dirty="0"/>
              <a:t>Copyright</a:t>
            </a:r>
            <a:r>
              <a:rPr spc="10" dirty="0"/>
              <a:t> </a:t>
            </a:r>
            <a:r>
              <a:rPr spc="-55" dirty="0"/>
              <a:t>©</a:t>
            </a:r>
            <a:r>
              <a:rPr spc="15" dirty="0"/>
              <a:t> </a:t>
            </a:r>
            <a:r>
              <a:rPr spc="-30" dirty="0"/>
              <a:t>2022</a:t>
            </a:r>
            <a:r>
              <a:rPr spc="15" dirty="0"/>
              <a:t> </a:t>
            </a:r>
            <a:r>
              <a:rPr dirty="0"/>
              <a:t>TalentLabs</a:t>
            </a:r>
            <a:r>
              <a:rPr spc="15" dirty="0"/>
              <a:t> </a:t>
            </a:r>
            <a:r>
              <a:rPr spc="-10" dirty="0"/>
              <a:t>Limited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4064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z="650" spc="-50" dirty="0"/>
              <a:t>‹#›</a:t>
            </a:fld>
            <a:endParaRPr sz="65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010389" y="4693519"/>
            <a:ext cx="874395" cy="17613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53798" y="4688173"/>
            <a:ext cx="186899" cy="18689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839880" y="451938"/>
            <a:ext cx="4214310" cy="423962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6517" y="250476"/>
            <a:ext cx="4661535" cy="345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63021" y="1570311"/>
            <a:ext cx="3843020" cy="1809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486530" y="4832594"/>
            <a:ext cx="1569720" cy="224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1645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spc="-10" dirty="0"/>
              <a:t>zepanalytics.com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830239" y="4721649"/>
            <a:ext cx="1615439" cy="1244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0" i="0">
                <a:solidFill>
                  <a:srgbClr val="7F7F7F"/>
                </a:solidFill>
                <a:latin typeface="Lucida Sans Unicode"/>
                <a:cs typeface="Lucida Sans Unicode"/>
              </a:defRPr>
            </a:lvl1pPr>
          </a:lstStyle>
          <a:p>
            <a:pPr>
              <a:lnSpc>
                <a:spcPct val="100000"/>
              </a:lnSpc>
              <a:spcBef>
                <a:spcPts val="35"/>
              </a:spcBef>
            </a:pPr>
            <a:r>
              <a:rPr dirty="0"/>
              <a:t>Copyright</a:t>
            </a:r>
            <a:r>
              <a:rPr spc="10" dirty="0"/>
              <a:t> </a:t>
            </a:r>
            <a:r>
              <a:rPr spc="-55" dirty="0"/>
              <a:t>©</a:t>
            </a:r>
            <a:r>
              <a:rPr spc="15" dirty="0"/>
              <a:t> </a:t>
            </a:r>
            <a:r>
              <a:rPr spc="-30" dirty="0"/>
              <a:t>2022</a:t>
            </a:r>
            <a:r>
              <a:rPr spc="15" dirty="0"/>
              <a:t> </a:t>
            </a:r>
            <a:r>
              <a:rPr dirty="0"/>
              <a:t>TalentLabs</a:t>
            </a:r>
            <a:r>
              <a:rPr spc="15" dirty="0"/>
              <a:t> </a:t>
            </a:r>
            <a:r>
              <a:rPr spc="-10" dirty="0"/>
              <a:t>Limited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281177" y="4709459"/>
            <a:ext cx="141925" cy="1498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4064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z="650" spc="-50" dirty="0"/>
              <a:t>‹#›</a:t>
            </a:fld>
            <a:endParaRPr sz="6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0514" y="2269121"/>
            <a:ext cx="61029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5" dirty="0">
                <a:solidFill>
                  <a:srgbClr val="FFFFFF"/>
                </a:solidFill>
              </a:rPr>
              <a:t>Exploratory</a:t>
            </a:r>
            <a:r>
              <a:rPr sz="3600" spc="-375" dirty="0">
                <a:solidFill>
                  <a:srgbClr val="FFFFFF"/>
                </a:solidFill>
              </a:rPr>
              <a:t> </a:t>
            </a:r>
            <a:r>
              <a:rPr sz="3600" spc="-75" dirty="0">
                <a:solidFill>
                  <a:srgbClr val="FFFFFF"/>
                </a:solidFill>
              </a:rPr>
              <a:t>Data</a:t>
            </a:r>
            <a:r>
              <a:rPr sz="3600" spc="-375" dirty="0">
                <a:solidFill>
                  <a:srgbClr val="FFFFFF"/>
                </a:solidFill>
              </a:rPr>
              <a:t> </a:t>
            </a:r>
            <a:r>
              <a:rPr sz="3600" spc="-50" dirty="0">
                <a:solidFill>
                  <a:srgbClr val="FFFFFF"/>
                </a:solidFill>
              </a:rPr>
              <a:t>Analysis</a:t>
            </a:r>
            <a:endParaRPr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6515" y="250476"/>
            <a:ext cx="312674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Handle</a:t>
            </a:r>
            <a:r>
              <a:rPr spc="-215" dirty="0"/>
              <a:t> </a:t>
            </a:r>
            <a:r>
              <a:rPr spc="-70" dirty="0"/>
              <a:t>Missing</a:t>
            </a:r>
            <a:r>
              <a:rPr spc="-210" dirty="0"/>
              <a:t> </a:t>
            </a:r>
            <a:r>
              <a:rPr spc="-40" dirty="0"/>
              <a:t>Values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9216" y="1659988"/>
            <a:ext cx="2052955" cy="513715"/>
          </a:xfrm>
          <a:prstGeom prst="rect">
            <a:avLst/>
          </a:prstGeom>
          <a:solidFill>
            <a:srgbClr val="4A6F94"/>
          </a:solidFill>
        </p:spPr>
        <p:txBody>
          <a:bodyPr vert="horz" wrap="square" lIns="0" tIns="2920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29"/>
              </a:spcBef>
            </a:pPr>
            <a:endParaRPr sz="10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</a:pPr>
            <a:r>
              <a:rPr sz="1000" spc="-55" dirty="0">
                <a:solidFill>
                  <a:srgbClr val="FFFFFF"/>
                </a:solidFill>
                <a:latin typeface="Arial Black"/>
                <a:cs typeface="Arial Black"/>
              </a:rPr>
              <a:t>Delete</a:t>
            </a:r>
            <a:r>
              <a:rPr sz="1000" spc="-8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 Black"/>
                <a:cs typeface="Arial Black"/>
              </a:rPr>
              <a:t>Rows/Columns</a:t>
            </a:r>
            <a:endParaRPr sz="10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50254" y="1659988"/>
            <a:ext cx="2052955" cy="513715"/>
          </a:xfrm>
          <a:prstGeom prst="rect">
            <a:avLst/>
          </a:prstGeom>
          <a:solidFill>
            <a:srgbClr val="2181FF"/>
          </a:solidFill>
        </p:spPr>
        <p:txBody>
          <a:bodyPr vert="horz" wrap="square" lIns="0" tIns="76200" rIns="0" bIns="0" rtlCol="0">
            <a:spAutoFit/>
          </a:bodyPr>
          <a:lstStyle/>
          <a:p>
            <a:pPr marL="85725" marR="521334">
              <a:lnSpc>
                <a:spcPct val="110000"/>
              </a:lnSpc>
              <a:spcBef>
                <a:spcPts val="600"/>
              </a:spcBef>
            </a:pPr>
            <a:r>
              <a:rPr sz="1000" spc="-40" dirty="0">
                <a:solidFill>
                  <a:srgbClr val="FFFFFF"/>
                </a:solidFill>
                <a:latin typeface="Arial Black"/>
                <a:cs typeface="Arial Black"/>
              </a:rPr>
              <a:t>Replacing</a:t>
            </a:r>
            <a:r>
              <a:rPr sz="1000" spc="-6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000" spc="-50" dirty="0">
                <a:solidFill>
                  <a:srgbClr val="FFFFFF"/>
                </a:solidFill>
                <a:latin typeface="Arial Black"/>
                <a:cs typeface="Arial Black"/>
              </a:rPr>
              <a:t>with</a:t>
            </a:r>
            <a:r>
              <a:rPr sz="1000" spc="-6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 Black"/>
                <a:cs typeface="Arial Black"/>
              </a:rPr>
              <a:t>mean/ median/mode</a:t>
            </a:r>
            <a:endParaRPr sz="100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41294" y="1659988"/>
            <a:ext cx="2052955" cy="513715"/>
          </a:xfrm>
          <a:prstGeom prst="rect">
            <a:avLst/>
          </a:prstGeom>
          <a:solidFill>
            <a:srgbClr val="283D55"/>
          </a:solidFill>
        </p:spPr>
        <p:txBody>
          <a:bodyPr vert="horz" wrap="square" lIns="0" tIns="2920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29"/>
              </a:spcBef>
            </a:pPr>
            <a:endParaRPr sz="10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</a:pPr>
            <a:r>
              <a:rPr sz="1000" spc="-25" dirty="0">
                <a:solidFill>
                  <a:srgbClr val="FFFFFF"/>
                </a:solidFill>
                <a:latin typeface="Arial Black"/>
                <a:cs typeface="Arial Black"/>
              </a:rPr>
              <a:t>Algorithm</a:t>
            </a:r>
            <a:r>
              <a:rPr sz="1000" spc="-6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 Black"/>
                <a:cs typeface="Arial Black"/>
              </a:rPr>
              <a:t>Imputation</a:t>
            </a:r>
            <a:endParaRPr sz="10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32334" y="1659988"/>
            <a:ext cx="2052955" cy="513715"/>
          </a:xfrm>
          <a:prstGeom prst="rect">
            <a:avLst/>
          </a:prstGeom>
          <a:solidFill>
            <a:srgbClr val="00A1CC"/>
          </a:solidFill>
        </p:spPr>
        <p:txBody>
          <a:bodyPr vert="horz" wrap="square" lIns="0" tIns="76200" rIns="0" bIns="0" rtlCol="0">
            <a:spAutoFit/>
          </a:bodyPr>
          <a:lstStyle/>
          <a:p>
            <a:pPr marL="85090" marR="493395">
              <a:lnSpc>
                <a:spcPct val="110000"/>
              </a:lnSpc>
              <a:spcBef>
                <a:spcPts val="600"/>
              </a:spcBef>
            </a:pPr>
            <a:r>
              <a:rPr sz="1000" spc="-40" dirty="0">
                <a:solidFill>
                  <a:srgbClr val="FFFFFF"/>
                </a:solidFill>
                <a:latin typeface="Arial Black"/>
                <a:cs typeface="Arial Black"/>
              </a:rPr>
              <a:t>Predicting</a:t>
            </a:r>
            <a:r>
              <a:rPr sz="1000" spc="-9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sz="1000" spc="-8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Arial Black"/>
                <a:cs typeface="Arial Black"/>
              </a:rPr>
              <a:t>missing </a:t>
            </a:r>
            <a:r>
              <a:rPr sz="1000" spc="-10" dirty="0">
                <a:solidFill>
                  <a:srgbClr val="FFFFFF"/>
                </a:solidFill>
                <a:latin typeface="Arial Black"/>
                <a:cs typeface="Arial Black"/>
              </a:rPr>
              <a:t>values</a:t>
            </a:r>
            <a:endParaRPr sz="10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2420" y="2192006"/>
            <a:ext cx="1932939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000" spc="-40" dirty="0">
                <a:solidFill>
                  <a:srgbClr val="0C0C0C"/>
                </a:solidFill>
                <a:latin typeface="Lucida Sans Unicode"/>
                <a:cs typeface="Lucida Sans Unicode"/>
              </a:rPr>
              <a:t>This</a:t>
            </a:r>
            <a:r>
              <a:rPr sz="1000" spc="6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method</a:t>
            </a:r>
            <a:r>
              <a:rPr sz="1000" spc="7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we</a:t>
            </a:r>
            <a:r>
              <a:rPr sz="1000" spc="6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commonly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used</a:t>
            </a:r>
            <a:r>
              <a:rPr sz="1000" spc="5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to</a:t>
            </a:r>
            <a:r>
              <a:rPr sz="1000" spc="6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handle</a:t>
            </a:r>
            <a:r>
              <a:rPr sz="1000" spc="5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missing</a:t>
            </a:r>
            <a:r>
              <a:rPr sz="1000" spc="50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values.</a:t>
            </a:r>
            <a:r>
              <a:rPr sz="1000" spc="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Rows</a:t>
            </a:r>
            <a:r>
              <a:rPr sz="1000" spc="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70" dirty="0">
                <a:solidFill>
                  <a:srgbClr val="0C0C0C"/>
                </a:solidFill>
                <a:latin typeface="Lucida Sans Unicode"/>
                <a:cs typeface="Lucida Sans Unicode"/>
              </a:rPr>
              <a:t>can</a:t>
            </a:r>
            <a:r>
              <a:rPr sz="1000" spc="3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50" dirty="0">
                <a:solidFill>
                  <a:srgbClr val="0C0C0C"/>
                </a:solidFill>
                <a:latin typeface="Lucida Sans Unicode"/>
                <a:cs typeface="Lucida Sans Unicode"/>
              </a:rPr>
              <a:t>be</a:t>
            </a:r>
            <a:r>
              <a:rPr sz="1000" spc="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deleted</a:t>
            </a:r>
            <a:r>
              <a:rPr sz="1000" spc="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35" dirty="0">
                <a:solidFill>
                  <a:srgbClr val="0C0C0C"/>
                </a:solidFill>
                <a:latin typeface="Lucida Sans Unicode"/>
                <a:cs typeface="Lucida Sans Unicode"/>
              </a:rPr>
              <a:t>if </a:t>
            </a:r>
            <a:r>
              <a:rPr sz="1000" spc="-30" dirty="0">
                <a:solidFill>
                  <a:srgbClr val="0C0C0C"/>
                </a:solidFill>
                <a:latin typeface="Lucida Sans Unicode"/>
                <a:cs typeface="Lucida Sans Unicode"/>
              </a:rPr>
              <a:t>it</a:t>
            </a:r>
            <a:r>
              <a:rPr sz="1000" spc="4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has</a:t>
            </a:r>
            <a:r>
              <a:rPr sz="1000" spc="5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insignificant</a:t>
            </a:r>
            <a:r>
              <a:rPr sz="1000" spc="4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number</a:t>
            </a:r>
            <a:r>
              <a:rPr sz="1000" spc="5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25" dirty="0">
                <a:solidFill>
                  <a:srgbClr val="0C0C0C"/>
                </a:solidFill>
                <a:latin typeface="Lucida Sans Unicode"/>
                <a:cs typeface="Lucida Sans Unicode"/>
              </a:rPr>
              <a:t>of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missing</a:t>
            </a:r>
            <a:r>
              <a:rPr sz="1000" spc="10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value</a:t>
            </a:r>
            <a:r>
              <a:rPr sz="1000" spc="10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Columns</a:t>
            </a:r>
            <a:r>
              <a:rPr sz="1000" spc="10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45" dirty="0">
                <a:solidFill>
                  <a:srgbClr val="0C0C0C"/>
                </a:solidFill>
                <a:latin typeface="Lucida Sans Unicode"/>
                <a:cs typeface="Lucida Sans Unicode"/>
              </a:rPr>
              <a:t>can </a:t>
            </a:r>
            <a:r>
              <a:rPr sz="1000" spc="50" dirty="0">
                <a:solidFill>
                  <a:srgbClr val="0C0C0C"/>
                </a:solidFill>
                <a:latin typeface="Lucida Sans Unicode"/>
                <a:cs typeface="Lucida Sans Unicode"/>
              </a:rPr>
              <a:t>be</a:t>
            </a:r>
            <a:r>
              <a:rPr sz="1000" spc="2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delete</a:t>
            </a:r>
            <a:r>
              <a:rPr sz="1000" spc="2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40" dirty="0">
                <a:solidFill>
                  <a:srgbClr val="0C0C0C"/>
                </a:solidFill>
                <a:latin typeface="Lucida Sans Unicode"/>
                <a:cs typeface="Lucida Sans Unicode"/>
              </a:rPr>
              <a:t>if</a:t>
            </a:r>
            <a:r>
              <a:rPr sz="1000" spc="2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30" dirty="0">
                <a:solidFill>
                  <a:srgbClr val="0C0C0C"/>
                </a:solidFill>
                <a:latin typeface="Lucida Sans Unicode"/>
                <a:cs typeface="Lucida Sans Unicode"/>
              </a:rPr>
              <a:t>it</a:t>
            </a:r>
            <a:r>
              <a:rPr sz="1000" spc="2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has</a:t>
            </a:r>
            <a:r>
              <a:rPr sz="1000" spc="2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more</a:t>
            </a:r>
            <a:r>
              <a:rPr sz="1000" spc="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20" dirty="0">
                <a:solidFill>
                  <a:srgbClr val="0C0C0C"/>
                </a:solidFill>
                <a:latin typeface="Lucida Sans Unicode"/>
                <a:cs typeface="Lucida Sans Unicode"/>
              </a:rPr>
              <a:t>than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75%</a:t>
            </a:r>
            <a:r>
              <a:rPr sz="1000" spc="-3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of</a:t>
            </a:r>
            <a:r>
              <a:rPr sz="1000" spc="-3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missing</a:t>
            </a:r>
            <a:r>
              <a:rPr sz="1000" spc="-3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value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03459" y="2192006"/>
            <a:ext cx="191643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000" spc="-40" dirty="0">
                <a:solidFill>
                  <a:srgbClr val="0C0C0C"/>
                </a:solidFill>
                <a:latin typeface="Lucida Sans Unicode"/>
                <a:cs typeface="Lucida Sans Unicode"/>
              </a:rPr>
              <a:t>This</a:t>
            </a:r>
            <a:r>
              <a:rPr sz="1000" spc="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method</a:t>
            </a:r>
            <a:r>
              <a:rPr sz="1000" spc="3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70" dirty="0">
                <a:solidFill>
                  <a:srgbClr val="0C0C0C"/>
                </a:solidFill>
                <a:latin typeface="Lucida Sans Unicode"/>
                <a:cs typeface="Lucida Sans Unicode"/>
              </a:rPr>
              <a:t>can</a:t>
            </a:r>
            <a:r>
              <a:rPr sz="1000" spc="3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50" dirty="0">
                <a:solidFill>
                  <a:srgbClr val="0C0C0C"/>
                </a:solidFill>
                <a:latin typeface="Lucida Sans Unicode"/>
                <a:cs typeface="Lucida Sans Unicode"/>
              </a:rPr>
              <a:t>be</a:t>
            </a:r>
            <a:r>
              <a:rPr sz="1000" spc="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used</a:t>
            </a:r>
            <a:r>
              <a:rPr sz="1000" spc="3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25" dirty="0">
                <a:solidFill>
                  <a:srgbClr val="0C0C0C"/>
                </a:solidFill>
                <a:latin typeface="Lucida Sans Unicode"/>
                <a:cs typeface="Lucida Sans Unicode"/>
              </a:rPr>
              <a:t>on </a:t>
            </a:r>
            <a:r>
              <a:rPr sz="100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independent</a:t>
            </a:r>
            <a:r>
              <a:rPr sz="1000" spc="44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variable</a:t>
            </a:r>
            <a:r>
              <a:rPr sz="1000" spc="7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when</a:t>
            </a:r>
            <a:r>
              <a:rPr sz="1000" spc="6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25" dirty="0">
                <a:solidFill>
                  <a:srgbClr val="0C0C0C"/>
                </a:solidFill>
                <a:latin typeface="Lucida Sans Unicode"/>
                <a:cs typeface="Lucida Sans Unicode"/>
              </a:rPr>
              <a:t>it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has</a:t>
            </a:r>
            <a:r>
              <a:rPr sz="1000" spc="13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numerical</a:t>
            </a:r>
            <a:r>
              <a:rPr sz="1000" spc="13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variables.</a:t>
            </a:r>
            <a:r>
              <a:rPr sz="1000" spc="13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25" dirty="0">
                <a:solidFill>
                  <a:srgbClr val="0C0C0C"/>
                </a:solidFill>
                <a:latin typeface="Lucida Sans Unicode"/>
                <a:cs typeface="Lucida Sans Unicode"/>
              </a:rPr>
              <a:t>On </a:t>
            </a:r>
            <a:r>
              <a:rPr sz="1000" spc="20" dirty="0">
                <a:solidFill>
                  <a:srgbClr val="0C0C0C"/>
                </a:solidFill>
                <a:latin typeface="Lucida Sans Unicode"/>
                <a:cs typeface="Lucida Sans Unicode"/>
              </a:rPr>
              <a:t>categorical</a:t>
            </a:r>
            <a:r>
              <a:rPr sz="1000" spc="3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20" dirty="0">
                <a:solidFill>
                  <a:srgbClr val="0C0C0C"/>
                </a:solidFill>
                <a:latin typeface="Lucida Sans Unicode"/>
                <a:cs typeface="Lucida Sans Unicode"/>
              </a:rPr>
              <a:t>feature</a:t>
            </a:r>
            <a:r>
              <a:rPr sz="1000" spc="3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20" dirty="0">
                <a:solidFill>
                  <a:srgbClr val="0C0C0C"/>
                </a:solidFill>
                <a:latin typeface="Lucida Sans Unicode"/>
                <a:cs typeface="Lucida Sans Unicode"/>
              </a:rPr>
              <a:t>we</a:t>
            </a:r>
            <a:r>
              <a:rPr sz="1000" spc="3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apply </a:t>
            </a:r>
            <a:r>
              <a:rPr sz="1000" spc="50" dirty="0">
                <a:solidFill>
                  <a:srgbClr val="0C0C0C"/>
                </a:solidFill>
                <a:latin typeface="Lucida Sans Unicode"/>
                <a:cs typeface="Lucida Sans Unicode"/>
              </a:rPr>
              <a:t>mode</a:t>
            </a:r>
            <a:r>
              <a:rPr sz="100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method</a:t>
            </a:r>
            <a:r>
              <a:rPr sz="1000" spc="1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to</a:t>
            </a:r>
            <a:r>
              <a:rPr sz="1000" spc="1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40" dirty="0">
                <a:solidFill>
                  <a:srgbClr val="0C0C0C"/>
                </a:solidFill>
                <a:latin typeface="Lucida Sans Unicode"/>
                <a:cs typeface="Lucida Sans Unicode"/>
              </a:rPr>
              <a:t>fill</a:t>
            </a:r>
            <a:r>
              <a:rPr sz="100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25" dirty="0">
                <a:solidFill>
                  <a:srgbClr val="0C0C0C"/>
                </a:solidFill>
                <a:latin typeface="Lucida Sans Unicode"/>
                <a:cs typeface="Lucida Sans Unicode"/>
              </a:rPr>
              <a:t>the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missing</a:t>
            </a:r>
            <a:r>
              <a:rPr sz="1000" spc="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value.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94499" y="2192006"/>
            <a:ext cx="190944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000" spc="50" dirty="0">
                <a:solidFill>
                  <a:srgbClr val="0C0C0C"/>
                </a:solidFill>
                <a:latin typeface="Lucida Sans Unicode"/>
                <a:cs typeface="Lucida Sans Unicode"/>
              </a:rPr>
              <a:t>Some</a:t>
            </a:r>
            <a:r>
              <a:rPr sz="1000" spc="8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machine</a:t>
            </a:r>
            <a:r>
              <a:rPr sz="1000" spc="8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learning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algorithm</a:t>
            </a:r>
            <a:r>
              <a:rPr sz="1000" spc="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supports</a:t>
            </a:r>
            <a:r>
              <a:rPr sz="1000" spc="3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to</a:t>
            </a:r>
            <a:r>
              <a:rPr sz="1000" spc="3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handle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missing</a:t>
            </a:r>
            <a:r>
              <a:rPr sz="1000" spc="2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value</a:t>
            </a:r>
            <a:r>
              <a:rPr sz="1000" spc="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in</a:t>
            </a:r>
            <a:r>
              <a:rPr sz="1000" spc="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the</a:t>
            </a:r>
            <a:r>
              <a:rPr sz="1000" spc="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datasets. </a:t>
            </a:r>
            <a:r>
              <a:rPr sz="1000" spc="-45" dirty="0">
                <a:solidFill>
                  <a:srgbClr val="0C0C0C"/>
                </a:solidFill>
                <a:latin typeface="Lucida Sans Unicode"/>
                <a:cs typeface="Lucida Sans Unicode"/>
              </a:rPr>
              <a:t>Like</a:t>
            </a:r>
            <a:r>
              <a:rPr sz="1000" spc="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70" dirty="0">
                <a:solidFill>
                  <a:srgbClr val="0C0C0C"/>
                </a:solidFill>
                <a:latin typeface="Lucida Sans Unicode"/>
                <a:cs typeface="Lucida Sans Unicode"/>
              </a:rPr>
              <a:t>KNN,</a:t>
            </a:r>
            <a:r>
              <a:rPr sz="1000" spc="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Naïve</a:t>
            </a:r>
            <a:r>
              <a:rPr sz="100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Bayes,</a:t>
            </a:r>
            <a:r>
              <a:rPr sz="1000" spc="50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Random</a:t>
            </a:r>
            <a:r>
              <a:rPr sz="1000" spc="16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forest.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85538" y="2192006"/>
            <a:ext cx="1937385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Prediction</a:t>
            </a:r>
            <a:r>
              <a:rPr sz="1000" spc="1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model</a:t>
            </a:r>
            <a:r>
              <a:rPr sz="1000" spc="2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is</a:t>
            </a:r>
            <a:r>
              <a:rPr sz="1000" spc="2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one</a:t>
            </a:r>
            <a:r>
              <a:rPr sz="1000" spc="2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of</a:t>
            </a:r>
            <a:r>
              <a:rPr sz="1000" spc="2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25" dirty="0">
                <a:solidFill>
                  <a:srgbClr val="0C0C0C"/>
                </a:solidFill>
                <a:latin typeface="Lucida Sans Unicode"/>
                <a:cs typeface="Lucida Sans Unicode"/>
              </a:rPr>
              <a:t>the </a:t>
            </a:r>
            <a:r>
              <a:rPr sz="1000" spc="65" dirty="0">
                <a:solidFill>
                  <a:srgbClr val="0C0C0C"/>
                </a:solidFill>
                <a:latin typeface="Lucida Sans Unicode"/>
                <a:cs typeface="Lucida Sans Unicode"/>
              </a:rPr>
              <a:t>advanced</a:t>
            </a:r>
            <a:r>
              <a:rPr sz="1000" spc="3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method</a:t>
            </a:r>
            <a:r>
              <a:rPr sz="1000" spc="3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to</a:t>
            </a:r>
            <a:r>
              <a:rPr sz="1000" spc="4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handle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missing</a:t>
            </a:r>
            <a:r>
              <a:rPr sz="1000" spc="-1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values.</a:t>
            </a:r>
            <a:r>
              <a:rPr sz="10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In</a:t>
            </a:r>
            <a:r>
              <a:rPr sz="1000" spc="-1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this method </a:t>
            </a:r>
            <a:r>
              <a:rPr sz="100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dataset</a:t>
            </a:r>
            <a:r>
              <a:rPr sz="1000" spc="1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with</a:t>
            </a:r>
            <a:r>
              <a:rPr sz="1000" spc="2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no</a:t>
            </a:r>
            <a:r>
              <a:rPr sz="1000" spc="1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missing</a:t>
            </a:r>
            <a:r>
              <a:rPr sz="1000" spc="2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20" dirty="0">
                <a:solidFill>
                  <a:srgbClr val="0C0C0C"/>
                </a:solidFill>
                <a:latin typeface="Lucida Sans Unicode"/>
                <a:cs typeface="Lucida Sans Unicode"/>
              </a:rPr>
              <a:t>value </a:t>
            </a:r>
            <a:r>
              <a:rPr sz="1000" spc="55" dirty="0">
                <a:solidFill>
                  <a:srgbClr val="0C0C0C"/>
                </a:solidFill>
                <a:latin typeface="Lucida Sans Unicode"/>
                <a:cs typeface="Lucida Sans Unicode"/>
              </a:rPr>
              <a:t>become</a:t>
            </a:r>
            <a:r>
              <a:rPr sz="1000" spc="-2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training</a:t>
            </a:r>
            <a:r>
              <a:rPr sz="1000" spc="-2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set</a:t>
            </a:r>
            <a:r>
              <a:rPr sz="1000" spc="-2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35" dirty="0">
                <a:solidFill>
                  <a:srgbClr val="0C0C0C"/>
                </a:solidFill>
                <a:latin typeface="Lucida Sans Unicode"/>
                <a:cs typeface="Lucida Sans Unicode"/>
              </a:rPr>
              <a:t>and </a:t>
            </a:r>
            <a:r>
              <a:rPr sz="100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dataset</a:t>
            </a:r>
            <a:r>
              <a:rPr sz="1000" spc="3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with</a:t>
            </a:r>
            <a:r>
              <a:rPr sz="1000" spc="3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missing</a:t>
            </a:r>
            <a:r>
              <a:rPr sz="1000" spc="3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value </a:t>
            </a:r>
            <a:r>
              <a:rPr sz="1000" spc="55" dirty="0">
                <a:solidFill>
                  <a:srgbClr val="0C0C0C"/>
                </a:solidFill>
                <a:latin typeface="Lucida Sans Unicode"/>
                <a:cs typeface="Lucida Sans Unicode"/>
              </a:rPr>
              <a:t>become</a:t>
            </a:r>
            <a:r>
              <a:rPr sz="1000" spc="-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the</a:t>
            </a:r>
            <a:r>
              <a:rPr sz="1000" spc="-2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test</a:t>
            </a:r>
            <a:r>
              <a:rPr sz="1000" spc="-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set</a:t>
            </a:r>
            <a:r>
              <a:rPr sz="1000" spc="-2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60" dirty="0">
                <a:solidFill>
                  <a:srgbClr val="0C0C0C"/>
                </a:solidFill>
                <a:latin typeface="Lucida Sans Unicode"/>
                <a:cs typeface="Lucida Sans Unicode"/>
              </a:rPr>
              <a:t>and</a:t>
            </a:r>
            <a:r>
              <a:rPr sz="1000" spc="-2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25" dirty="0">
                <a:solidFill>
                  <a:srgbClr val="0C0C0C"/>
                </a:solidFill>
                <a:latin typeface="Lucida Sans Unicode"/>
                <a:cs typeface="Lucida Sans Unicode"/>
              </a:rPr>
              <a:t>the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missing</a:t>
            </a:r>
            <a:r>
              <a:rPr sz="1000" spc="6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values</a:t>
            </a:r>
            <a:r>
              <a:rPr sz="1000" spc="7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is</a:t>
            </a:r>
            <a:r>
              <a:rPr sz="1000" spc="7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treated</a:t>
            </a:r>
            <a:r>
              <a:rPr sz="1000" spc="7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35" dirty="0">
                <a:solidFill>
                  <a:srgbClr val="0C0C0C"/>
                </a:solidFill>
                <a:latin typeface="Lucida Sans Unicode"/>
                <a:cs typeface="Lucida Sans Unicode"/>
              </a:rPr>
              <a:t>as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target</a:t>
            </a:r>
            <a:r>
              <a:rPr sz="1000" spc="9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variable.</a:t>
            </a:r>
            <a:endParaRPr sz="1000">
              <a:latin typeface="Lucida Sans Unicode"/>
              <a:cs typeface="Lucida Sans Unicode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217" y="1214134"/>
            <a:ext cx="323164" cy="32316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50255" y="1214134"/>
            <a:ext cx="323164" cy="323164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3581972" y="1214134"/>
            <a:ext cx="5397500" cy="3736584"/>
            <a:chOff x="3581972" y="1214134"/>
            <a:chExt cx="5397500" cy="3736584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41294" y="1214134"/>
              <a:ext cx="323164" cy="32316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32334" y="1214134"/>
              <a:ext cx="323164" cy="32316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581972" y="4675128"/>
              <a:ext cx="5397500" cy="275590"/>
            </a:xfrm>
            <a:custGeom>
              <a:avLst/>
              <a:gdLst/>
              <a:ahLst/>
              <a:cxnLst/>
              <a:rect l="l" t="t" r="r" b="b"/>
              <a:pathLst>
                <a:path w="5397500" h="275589">
                  <a:moveTo>
                    <a:pt x="5397021" y="275006"/>
                  </a:moveTo>
                  <a:lnTo>
                    <a:pt x="0" y="275006"/>
                  </a:lnTo>
                  <a:lnTo>
                    <a:pt x="0" y="0"/>
                  </a:lnTo>
                  <a:lnTo>
                    <a:pt x="5397021" y="0"/>
                  </a:lnTo>
                  <a:lnTo>
                    <a:pt x="5397021" y="2750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81972" y="4675128"/>
              <a:ext cx="5397500" cy="275590"/>
            </a:xfrm>
            <a:custGeom>
              <a:avLst/>
              <a:gdLst/>
              <a:ahLst/>
              <a:cxnLst/>
              <a:rect l="l" t="t" r="r" b="b"/>
              <a:pathLst>
                <a:path w="5397500" h="275589">
                  <a:moveTo>
                    <a:pt x="0" y="0"/>
                  </a:moveTo>
                  <a:lnTo>
                    <a:pt x="5397021" y="0"/>
                  </a:lnTo>
                  <a:lnTo>
                    <a:pt x="5397021" y="275006"/>
                  </a:lnTo>
                  <a:lnTo>
                    <a:pt x="0" y="275006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spc="-10" dirty="0"/>
              <a:t>zepanalytics.com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910601"/>
              <a:ext cx="6366510" cy="1839595"/>
            </a:xfrm>
            <a:custGeom>
              <a:avLst/>
              <a:gdLst/>
              <a:ahLst/>
              <a:cxnLst/>
              <a:rect l="l" t="t" r="r" b="b"/>
              <a:pathLst>
                <a:path w="6366510" h="1839595">
                  <a:moveTo>
                    <a:pt x="6366076" y="1839594"/>
                  </a:moveTo>
                  <a:lnTo>
                    <a:pt x="0" y="1839594"/>
                  </a:lnTo>
                  <a:lnTo>
                    <a:pt x="0" y="0"/>
                  </a:lnTo>
                  <a:lnTo>
                    <a:pt x="6366076" y="0"/>
                  </a:lnTo>
                  <a:lnTo>
                    <a:pt x="6366076" y="1839594"/>
                  </a:lnTo>
                  <a:close/>
                </a:path>
              </a:pathLst>
            </a:custGeom>
            <a:solidFill>
              <a:srgbClr val="00A1CC">
                <a:alpha val="8392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3798" y="4688173"/>
              <a:ext cx="186899" cy="1868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0" y="1910601"/>
            <a:ext cx="6366510" cy="1839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89"/>
              </a:spcBef>
            </a:pPr>
            <a:endParaRPr sz="2400">
              <a:latin typeface="Times New Roman"/>
              <a:cs typeface="Times New Roman"/>
            </a:endParaRPr>
          </a:p>
          <a:p>
            <a:pPr marL="399415">
              <a:lnSpc>
                <a:spcPct val="100000"/>
              </a:lnSpc>
            </a:pPr>
            <a:r>
              <a:rPr sz="2400" spc="-50" dirty="0">
                <a:solidFill>
                  <a:srgbClr val="FFFFFF"/>
                </a:solidFill>
                <a:latin typeface="Arial Black"/>
                <a:cs typeface="Arial Black"/>
              </a:rPr>
              <a:t>Standardization/Feature</a:t>
            </a:r>
            <a:r>
              <a:rPr sz="2400" spc="-9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Black"/>
                <a:cs typeface="Arial Black"/>
              </a:rPr>
              <a:t>Scaling</a:t>
            </a:r>
            <a:endParaRPr sz="2400">
              <a:latin typeface="Arial Black"/>
              <a:cs typeface="Arial Black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0050" y="2150327"/>
            <a:ext cx="552447" cy="552447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spc="-10" dirty="0"/>
              <a:t>zepanalytics.com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9217" y="249841"/>
            <a:ext cx="203200" cy="3733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100" spc="-555" dirty="0">
                <a:latin typeface="Arial Black"/>
                <a:cs typeface="Arial Black"/>
              </a:rPr>
              <a:t>…</a:t>
            </a:r>
            <a:endParaRPr sz="2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3677920" cy="5143500"/>
          </a:xfrm>
          <a:custGeom>
            <a:avLst/>
            <a:gdLst/>
            <a:ahLst/>
            <a:cxnLst/>
            <a:rect l="l" t="t" r="r" b="b"/>
            <a:pathLst>
              <a:path w="3677920" h="5143500">
                <a:moveTo>
                  <a:pt x="367791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3677919" y="0"/>
                </a:lnTo>
                <a:lnTo>
                  <a:pt x="3677919" y="514349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5580" y="2903069"/>
            <a:ext cx="3217545" cy="985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Feature</a:t>
            </a:r>
            <a:r>
              <a:rPr sz="1050" spc="8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scaling</a:t>
            </a:r>
            <a:r>
              <a:rPr sz="1050" spc="8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is</a:t>
            </a:r>
            <a:r>
              <a:rPr sz="1050" spc="8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the</a:t>
            </a:r>
            <a:r>
              <a:rPr sz="1050" spc="8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method</a:t>
            </a:r>
            <a:r>
              <a:rPr sz="1050" spc="8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to</a:t>
            </a:r>
            <a:r>
              <a:rPr sz="1050" spc="8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rescale</a:t>
            </a:r>
            <a:r>
              <a:rPr sz="1050" spc="8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spc="-25" dirty="0">
                <a:solidFill>
                  <a:srgbClr val="0C0C0C"/>
                </a:solidFill>
                <a:latin typeface="Lucida Sans Unicode"/>
                <a:cs typeface="Lucida Sans Unicode"/>
              </a:rPr>
              <a:t>the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values</a:t>
            </a:r>
            <a:r>
              <a:rPr sz="1050" spc="3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present</a:t>
            </a:r>
            <a:r>
              <a:rPr sz="1050" spc="4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in</a:t>
            </a:r>
            <a:r>
              <a:rPr sz="1050" spc="4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the</a:t>
            </a:r>
            <a:r>
              <a:rPr sz="1050" spc="3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features.</a:t>
            </a:r>
            <a:r>
              <a:rPr sz="1050" spc="4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In</a:t>
            </a:r>
            <a:r>
              <a:rPr sz="1050" spc="4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feature</a:t>
            </a:r>
            <a:r>
              <a:rPr sz="1050" spc="3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scaling </a:t>
            </a:r>
            <a:r>
              <a:rPr sz="1050" spc="55" dirty="0">
                <a:solidFill>
                  <a:srgbClr val="0C0C0C"/>
                </a:solidFill>
                <a:latin typeface="Lucida Sans Unicode"/>
                <a:cs typeface="Lucida Sans Unicode"/>
              </a:rPr>
              <a:t>we</a:t>
            </a:r>
            <a:r>
              <a:rPr sz="1050" spc="-2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convert</a:t>
            </a:r>
            <a:r>
              <a:rPr sz="1050" spc="-1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the</a:t>
            </a:r>
            <a:r>
              <a:rPr sz="1050" spc="-1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spc="50" dirty="0">
                <a:solidFill>
                  <a:srgbClr val="0C0C0C"/>
                </a:solidFill>
                <a:latin typeface="Lucida Sans Unicode"/>
                <a:cs typeface="Lucida Sans Unicode"/>
              </a:rPr>
              <a:t>scale</a:t>
            </a:r>
            <a:r>
              <a:rPr sz="1050" spc="-1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of</a:t>
            </a:r>
            <a:r>
              <a:rPr sz="1050" spc="-1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different</a:t>
            </a:r>
            <a:r>
              <a:rPr sz="1050" spc="-1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measurement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into</a:t>
            </a:r>
            <a:r>
              <a:rPr sz="105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spc="130" dirty="0">
                <a:solidFill>
                  <a:srgbClr val="0C0C0C"/>
                </a:solidFill>
                <a:latin typeface="Lucida Sans Unicode"/>
                <a:cs typeface="Lucida Sans Unicode"/>
              </a:rPr>
              <a:t>a</a:t>
            </a:r>
            <a:r>
              <a:rPr sz="1050" spc="1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single</a:t>
            </a:r>
            <a:r>
              <a:rPr sz="1050" spc="1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scale.</a:t>
            </a:r>
            <a:r>
              <a:rPr sz="1050" spc="1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spc="-20" dirty="0">
                <a:solidFill>
                  <a:srgbClr val="0C0C0C"/>
                </a:solidFill>
                <a:latin typeface="Lucida Sans Unicode"/>
                <a:cs typeface="Lucida Sans Unicode"/>
              </a:rPr>
              <a:t>It</a:t>
            </a:r>
            <a:r>
              <a:rPr sz="105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standardize</a:t>
            </a:r>
            <a:r>
              <a:rPr sz="1050" spc="1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the</a:t>
            </a:r>
            <a:r>
              <a:rPr sz="1050" spc="1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whole </a:t>
            </a:r>
            <a:r>
              <a:rPr sz="1050" spc="50" dirty="0">
                <a:solidFill>
                  <a:srgbClr val="0C0C0C"/>
                </a:solidFill>
                <a:latin typeface="Lucida Sans Unicode"/>
                <a:cs typeface="Lucida Sans Unicode"/>
              </a:rPr>
              <a:t>dataset</a:t>
            </a:r>
            <a:r>
              <a:rPr sz="1050" spc="-3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in</a:t>
            </a:r>
            <a:r>
              <a:rPr sz="1050" spc="-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one</a:t>
            </a:r>
            <a:r>
              <a:rPr sz="1050" spc="-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range.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35401" y="1472610"/>
            <a:ext cx="5100320" cy="0"/>
          </a:xfrm>
          <a:custGeom>
            <a:avLst/>
            <a:gdLst/>
            <a:ahLst/>
            <a:cxnLst/>
            <a:rect l="l" t="t" r="r" b="b"/>
            <a:pathLst>
              <a:path w="5100320">
                <a:moveTo>
                  <a:pt x="0" y="0"/>
                </a:moveTo>
                <a:lnTo>
                  <a:pt x="5100317" y="0"/>
                </a:lnTo>
              </a:path>
            </a:pathLst>
          </a:custGeom>
          <a:ln w="9524">
            <a:solidFill>
              <a:srgbClr val="2181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822701" y="1243421"/>
            <a:ext cx="5057140" cy="1047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35" dirty="0">
                <a:solidFill>
                  <a:srgbClr val="2181FF"/>
                </a:solidFill>
                <a:latin typeface="Arial Black"/>
                <a:cs typeface="Arial Black"/>
              </a:rPr>
              <a:t>Importance</a:t>
            </a:r>
            <a:r>
              <a:rPr sz="1050" spc="-85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050" spc="-40" dirty="0">
                <a:solidFill>
                  <a:srgbClr val="2181FF"/>
                </a:solidFill>
                <a:latin typeface="Arial Black"/>
                <a:cs typeface="Arial Black"/>
              </a:rPr>
              <a:t>of</a:t>
            </a:r>
            <a:r>
              <a:rPr sz="1050" spc="-80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050" spc="-45" dirty="0">
                <a:solidFill>
                  <a:srgbClr val="2181FF"/>
                </a:solidFill>
                <a:latin typeface="Arial Black"/>
                <a:cs typeface="Arial Black"/>
              </a:rPr>
              <a:t>Feature</a:t>
            </a:r>
            <a:r>
              <a:rPr sz="1050" spc="-80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050" spc="-10" dirty="0">
                <a:solidFill>
                  <a:srgbClr val="2181FF"/>
                </a:solidFill>
                <a:latin typeface="Arial Black"/>
                <a:cs typeface="Arial Black"/>
              </a:rPr>
              <a:t>Scaling</a:t>
            </a:r>
            <a:endParaRPr sz="1050" dirty="0">
              <a:latin typeface="Arial Black"/>
              <a:cs typeface="Arial Black"/>
            </a:endParaRPr>
          </a:p>
          <a:p>
            <a:pPr marL="12700" marR="5080">
              <a:lnSpc>
                <a:spcPct val="120000"/>
              </a:lnSpc>
              <a:spcBef>
                <a:spcPts val="730"/>
              </a:spcBef>
            </a:pPr>
            <a:r>
              <a:rPr sz="1050" spc="55" dirty="0">
                <a:solidFill>
                  <a:srgbClr val="0C0C0C"/>
                </a:solidFill>
                <a:latin typeface="Lucida Sans Unicode"/>
                <a:cs typeface="Lucida Sans Unicode"/>
              </a:rPr>
              <a:t>When</a:t>
            </a:r>
            <a:r>
              <a:rPr sz="1050" spc="5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spc="55" dirty="0">
                <a:solidFill>
                  <a:srgbClr val="0C0C0C"/>
                </a:solidFill>
                <a:latin typeface="Lucida Sans Unicode"/>
                <a:cs typeface="Lucida Sans Unicode"/>
              </a:rPr>
              <a:t>we </a:t>
            </a:r>
            <a:r>
              <a:rPr sz="1050" spc="50" dirty="0">
                <a:solidFill>
                  <a:srgbClr val="0C0C0C"/>
                </a:solidFill>
                <a:latin typeface="Lucida Sans Unicode"/>
                <a:cs typeface="Lucida Sans Unicode"/>
              </a:rPr>
              <a:t>are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dealing</a:t>
            </a:r>
            <a:r>
              <a:rPr sz="1050" spc="5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with</a:t>
            </a:r>
            <a:r>
              <a:rPr sz="1050" spc="5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independent</a:t>
            </a:r>
            <a:r>
              <a:rPr sz="1050" spc="5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variable</a:t>
            </a:r>
            <a:r>
              <a:rPr sz="1050" spc="5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or</a:t>
            </a:r>
            <a:r>
              <a:rPr sz="1050" spc="5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features</a:t>
            </a:r>
            <a:r>
              <a:rPr sz="1050" spc="5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that</a:t>
            </a:r>
            <a:r>
              <a:rPr sz="1050" spc="5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differ</a:t>
            </a:r>
            <a:r>
              <a:rPr sz="1050" spc="5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spc="-20" dirty="0">
                <a:solidFill>
                  <a:srgbClr val="0C0C0C"/>
                </a:solidFill>
                <a:latin typeface="Lucida Sans Unicode"/>
                <a:cs typeface="Lucida Sans Unicode"/>
              </a:rPr>
              <a:t>from </a:t>
            </a:r>
            <a:r>
              <a:rPr sz="1050" spc="75" dirty="0">
                <a:solidFill>
                  <a:srgbClr val="0C0C0C"/>
                </a:solidFill>
                <a:latin typeface="Lucida Sans Unicode"/>
                <a:cs typeface="Lucida Sans Unicode"/>
              </a:rPr>
              <a:t>each</a:t>
            </a:r>
            <a:r>
              <a:rPr sz="105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other</a:t>
            </a:r>
            <a:r>
              <a:rPr sz="1050" spc="-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in</a:t>
            </a:r>
            <a:r>
              <a:rPr sz="105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terms</a:t>
            </a:r>
            <a:r>
              <a:rPr sz="1050" spc="-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of</a:t>
            </a:r>
            <a:r>
              <a:rPr sz="1050" spc="-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range</a:t>
            </a:r>
            <a:r>
              <a:rPr sz="105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of</a:t>
            </a:r>
            <a:r>
              <a:rPr sz="1050" spc="-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values</a:t>
            </a:r>
            <a:r>
              <a:rPr sz="105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or</a:t>
            </a:r>
            <a:r>
              <a:rPr sz="1050" spc="-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units</a:t>
            </a:r>
            <a:r>
              <a:rPr sz="1050" spc="-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of</a:t>
            </a:r>
            <a:r>
              <a:rPr sz="105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the</a:t>
            </a:r>
            <a:r>
              <a:rPr sz="1050" spc="-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features,</a:t>
            </a:r>
            <a:r>
              <a:rPr sz="105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then</a:t>
            </a:r>
            <a:r>
              <a:rPr sz="1050" spc="-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spc="55" dirty="0">
                <a:solidFill>
                  <a:srgbClr val="0C0C0C"/>
                </a:solidFill>
                <a:latin typeface="Lucida Sans Unicode"/>
                <a:cs typeface="Lucida Sans Unicode"/>
              </a:rPr>
              <a:t>we</a:t>
            </a:r>
            <a:r>
              <a:rPr sz="1050" spc="-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spc="-20" dirty="0">
                <a:solidFill>
                  <a:srgbClr val="0C0C0C"/>
                </a:solidFill>
                <a:latin typeface="Lucida Sans Unicode"/>
                <a:cs typeface="Lucida Sans Unicode"/>
              </a:rPr>
              <a:t>have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to</a:t>
            </a:r>
            <a:r>
              <a:rPr sz="1050" spc="2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normalize/standardize</a:t>
            </a:r>
            <a:r>
              <a:rPr sz="1050" spc="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the</a:t>
            </a:r>
            <a:r>
              <a:rPr sz="1050" spc="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spc="75" dirty="0">
                <a:solidFill>
                  <a:srgbClr val="0C0C0C"/>
                </a:solidFill>
                <a:latin typeface="Lucida Sans Unicode"/>
                <a:cs typeface="Lucida Sans Unicode"/>
              </a:rPr>
              <a:t>data</a:t>
            </a:r>
            <a:r>
              <a:rPr sz="1050" spc="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so</a:t>
            </a:r>
            <a:r>
              <a:rPr sz="1050" spc="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that</a:t>
            </a:r>
            <a:r>
              <a:rPr sz="1050" spc="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the</a:t>
            </a:r>
            <a:r>
              <a:rPr sz="1050" spc="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difference</a:t>
            </a:r>
            <a:r>
              <a:rPr sz="1050" spc="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in</a:t>
            </a:r>
            <a:r>
              <a:rPr sz="1050" spc="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range</a:t>
            </a:r>
            <a:r>
              <a:rPr sz="1050" spc="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of</a:t>
            </a:r>
            <a:r>
              <a:rPr sz="1050" spc="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values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doesn’t</a:t>
            </a:r>
            <a:r>
              <a:rPr sz="1050" spc="2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affect</a:t>
            </a:r>
            <a:r>
              <a:rPr sz="1050" spc="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the</a:t>
            </a:r>
            <a:r>
              <a:rPr sz="1050" spc="2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outcome</a:t>
            </a:r>
            <a:r>
              <a:rPr sz="1050" spc="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of</a:t>
            </a:r>
            <a:r>
              <a:rPr sz="1050" spc="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the</a:t>
            </a:r>
            <a:r>
              <a:rPr sz="1050" spc="2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data.</a:t>
            </a:r>
            <a:endParaRPr sz="1050" dirty="0">
              <a:latin typeface="Lucida Sans Unicode"/>
              <a:cs typeface="Lucida Sans Unicod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08279" y="882283"/>
            <a:ext cx="8771193" cy="4068435"/>
            <a:chOff x="208279" y="882283"/>
            <a:chExt cx="8771193" cy="406843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8279" y="882283"/>
              <a:ext cx="3261359" cy="181854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3797" y="4688173"/>
              <a:ext cx="186899" cy="18689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581972" y="4675128"/>
              <a:ext cx="5397500" cy="275590"/>
            </a:xfrm>
            <a:custGeom>
              <a:avLst/>
              <a:gdLst/>
              <a:ahLst/>
              <a:cxnLst/>
              <a:rect l="l" t="t" r="r" b="b"/>
              <a:pathLst>
                <a:path w="5397500" h="275589">
                  <a:moveTo>
                    <a:pt x="5397021" y="275006"/>
                  </a:moveTo>
                  <a:lnTo>
                    <a:pt x="0" y="275006"/>
                  </a:lnTo>
                  <a:lnTo>
                    <a:pt x="0" y="0"/>
                  </a:lnTo>
                  <a:lnTo>
                    <a:pt x="5397021" y="0"/>
                  </a:lnTo>
                  <a:lnTo>
                    <a:pt x="5397021" y="2750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581972" y="4675128"/>
              <a:ext cx="5397500" cy="275590"/>
            </a:xfrm>
            <a:custGeom>
              <a:avLst/>
              <a:gdLst/>
              <a:ahLst/>
              <a:cxnLst/>
              <a:rect l="l" t="t" r="r" b="b"/>
              <a:pathLst>
                <a:path w="5397500" h="275589">
                  <a:moveTo>
                    <a:pt x="0" y="0"/>
                  </a:moveTo>
                  <a:lnTo>
                    <a:pt x="5397021" y="0"/>
                  </a:lnTo>
                  <a:lnTo>
                    <a:pt x="5397021" y="275006"/>
                  </a:lnTo>
                  <a:lnTo>
                    <a:pt x="0" y="275006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spc="-10" dirty="0"/>
              <a:t>zepanalytics.com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1752" y="1664113"/>
            <a:ext cx="1188358" cy="93194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747594" y="1292982"/>
            <a:ext cx="3677285" cy="2687320"/>
            <a:chOff x="2747594" y="1292982"/>
            <a:chExt cx="3677285" cy="268732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48201" y="2876550"/>
              <a:ext cx="1488280" cy="4238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747594" y="1292982"/>
              <a:ext cx="2965450" cy="1784985"/>
            </a:xfrm>
            <a:custGeom>
              <a:avLst/>
              <a:gdLst/>
              <a:ahLst/>
              <a:cxnLst/>
              <a:rect l="l" t="t" r="r" b="b"/>
              <a:pathLst>
                <a:path w="2965450" h="1784985">
                  <a:moveTo>
                    <a:pt x="1623955" y="1784564"/>
                  </a:moveTo>
                  <a:lnTo>
                    <a:pt x="446141" y="1784564"/>
                  </a:lnTo>
                  <a:lnTo>
                    <a:pt x="0" y="892282"/>
                  </a:lnTo>
                  <a:lnTo>
                    <a:pt x="446142" y="0"/>
                  </a:lnTo>
                  <a:lnTo>
                    <a:pt x="2449145" y="0"/>
                  </a:lnTo>
                  <a:lnTo>
                    <a:pt x="2496847" y="2962"/>
                  </a:lnTo>
                  <a:lnTo>
                    <a:pt x="2542780" y="11614"/>
                  </a:lnTo>
                  <a:lnTo>
                    <a:pt x="2586589" y="25597"/>
                  </a:lnTo>
                  <a:lnTo>
                    <a:pt x="2627917" y="44556"/>
                  </a:lnTo>
                  <a:lnTo>
                    <a:pt x="2666408" y="68134"/>
                  </a:lnTo>
                  <a:lnTo>
                    <a:pt x="2701705" y="95974"/>
                  </a:lnTo>
                  <a:lnTo>
                    <a:pt x="2733452" y="127721"/>
                  </a:lnTo>
                  <a:lnTo>
                    <a:pt x="2761293" y="163018"/>
                  </a:lnTo>
                  <a:lnTo>
                    <a:pt x="2761779" y="163812"/>
                  </a:lnTo>
                  <a:lnTo>
                    <a:pt x="1705861" y="163812"/>
                  </a:lnTo>
                  <a:lnTo>
                    <a:pt x="1710925" y="173940"/>
                  </a:lnTo>
                  <a:lnTo>
                    <a:pt x="560942" y="173940"/>
                  </a:lnTo>
                  <a:lnTo>
                    <a:pt x="201770" y="892282"/>
                  </a:lnTo>
                  <a:lnTo>
                    <a:pt x="560942" y="1610624"/>
                  </a:lnTo>
                  <a:lnTo>
                    <a:pt x="1710925" y="1610624"/>
                  </a:lnTo>
                  <a:lnTo>
                    <a:pt x="1623955" y="1784564"/>
                  </a:lnTo>
                  <a:close/>
                </a:path>
                <a:path w="2965450" h="1784985">
                  <a:moveTo>
                    <a:pt x="2829426" y="651910"/>
                  </a:moveTo>
                  <a:lnTo>
                    <a:pt x="2665614" y="651910"/>
                  </a:lnTo>
                  <a:lnTo>
                    <a:pt x="2665614" y="380281"/>
                  </a:lnTo>
                  <a:lnTo>
                    <a:pt x="2659897" y="330647"/>
                  </a:lnTo>
                  <a:lnTo>
                    <a:pt x="2643612" y="285084"/>
                  </a:lnTo>
                  <a:lnTo>
                    <a:pt x="2618058" y="244891"/>
                  </a:lnTo>
                  <a:lnTo>
                    <a:pt x="2584535" y="211368"/>
                  </a:lnTo>
                  <a:lnTo>
                    <a:pt x="2544343" y="185814"/>
                  </a:lnTo>
                  <a:lnTo>
                    <a:pt x="2498779" y="169529"/>
                  </a:lnTo>
                  <a:lnTo>
                    <a:pt x="2449145" y="163812"/>
                  </a:lnTo>
                  <a:lnTo>
                    <a:pt x="2761779" y="163812"/>
                  </a:lnTo>
                  <a:lnTo>
                    <a:pt x="2784870" y="201509"/>
                  </a:lnTo>
                  <a:lnTo>
                    <a:pt x="2803829" y="242837"/>
                  </a:lnTo>
                  <a:lnTo>
                    <a:pt x="2817812" y="286646"/>
                  </a:lnTo>
                  <a:lnTo>
                    <a:pt x="2826464" y="332580"/>
                  </a:lnTo>
                  <a:lnTo>
                    <a:pt x="2829426" y="380281"/>
                  </a:lnTo>
                  <a:lnTo>
                    <a:pt x="2829426" y="651910"/>
                  </a:lnTo>
                  <a:close/>
                </a:path>
                <a:path w="2965450" h="1784985">
                  <a:moveTo>
                    <a:pt x="1710925" y="1610624"/>
                  </a:moveTo>
                  <a:lnTo>
                    <a:pt x="1509154" y="1610624"/>
                  </a:lnTo>
                  <a:lnTo>
                    <a:pt x="1868325" y="892282"/>
                  </a:lnTo>
                  <a:lnTo>
                    <a:pt x="1509154" y="173940"/>
                  </a:lnTo>
                  <a:lnTo>
                    <a:pt x="1710925" y="173940"/>
                  </a:lnTo>
                  <a:lnTo>
                    <a:pt x="2070096" y="892282"/>
                  </a:lnTo>
                  <a:lnTo>
                    <a:pt x="1710925" y="1610624"/>
                  </a:lnTo>
                  <a:close/>
                </a:path>
                <a:path w="2965450" h="1784985">
                  <a:moveTo>
                    <a:pt x="2747520" y="869214"/>
                  </a:moveTo>
                  <a:lnTo>
                    <a:pt x="2530216" y="651910"/>
                  </a:lnTo>
                  <a:lnTo>
                    <a:pt x="2964824" y="651910"/>
                  </a:lnTo>
                  <a:lnTo>
                    <a:pt x="2747520" y="869214"/>
                  </a:lnTo>
                  <a:close/>
                </a:path>
              </a:pathLst>
            </a:custGeom>
            <a:solidFill>
              <a:srgbClr val="4A6F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59569" y="2195172"/>
              <a:ext cx="2965450" cy="1784985"/>
            </a:xfrm>
            <a:custGeom>
              <a:avLst/>
              <a:gdLst/>
              <a:ahLst/>
              <a:cxnLst/>
              <a:rect l="l" t="t" r="r" b="b"/>
              <a:pathLst>
                <a:path w="2965450" h="1784985">
                  <a:moveTo>
                    <a:pt x="2600587" y="1620752"/>
                  </a:moveTo>
                  <a:lnTo>
                    <a:pt x="1258961" y="1620752"/>
                  </a:lnTo>
                  <a:lnTo>
                    <a:pt x="894726" y="892281"/>
                  </a:lnTo>
                  <a:lnTo>
                    <a:pt x="1340868" y="0"/>
                  </a:lnTo>
                  <a:lnTo>
                    <a:pt x="2518681" y="0"/>
                  </a:lnTo>
                  <a:lnTo>
                    <a:pt x="2605652" y="173939"/>
                  </a:lnTo>
                  <a:lnTo>
                    <a:pt x="1455668" y="173939"/>
                  </a:lnTo>
                  <a:lnTo>
                    <a:pt x="1096497" y="892281"/>
                  </a:lnTo>
                  <a:lnTo>
                    <a:pt x="1455668" y="1610624"/>
                  </a:lnTo>
                  <a:lnTo>
                    <a:pt x="2605652" y="1610624"/>
                  </a:lnTo>
                  <a:lnTo>
                    <a:pt x="2600587" y="1620752"/>
                  </a:lnTo>
                  <a:close/>
                </a:path>
                <a:path w="2965450" h="1784985">
                  <a:moveTo>
                    <a:pt x="2605652" y="1610624"/>
                  </a:moveTo>
                  <a:lnTo>
                    <a:pt x="2403881" y="1610624"/>
                  </a:lnTo>
                  <a:lnTo>
                    <a:pt x="2763052" y="892281"/>
                  </a:lnTo>
                  <a:lnTo>
                    <a:pt x="2403881" y="173939"/>
                  </a:lnTo>
                  <a:lnTo>
                    <a:pt x="2605652" y="173939"/>
                  </a:lnTo>
                  <a:lnTo>
                    <a:pt x="2964823" y="892281"/>
                  </a:lnTo>
                  <a:lnTo>
                    <a:pt x="2605652" y="1610624"/>
                  </a:lnTo>
                  <a:close/>
                </a:path>
                <a:path w="2965450" h="1784985">
                  <a:moveTo>
                    <a:pt x="434606" y="1132653"/>
                  </a:moveTo>
                  <a:lnTo>
                    <a:pt x="0" y="1132653"/>
                  </a:lnTo>
                  <a:lnTo>
                    <a:pt x="217303" y="915350"/>
                  </a:lnTo>
                  <a:lnTo>
                    <a:pt x="434606" y="1132653"/>
                  </a:lnTo>
                  <a:close/>
                </a:path>
                <a:path w="2965450" h="1784985">
                  <a:moveTo>
                    <a:pt x="2518681" y="1784563"/>
                  </a:moveTo>
                  <a:lnTo>
                    <a:pt x="515662" y="1784563"/>
                  </a:lnTo>
                  <a:lnTo>
                    <a:pt x="467976" y="1781602"/>
                  </a:lnTo>
                  <a:lnTo>
                    <a:pt x="422043" y="1772950"/>
                  </a:lnTo>
                  <a:lnTo>
                    <a:pt x="378234" y="1758967"/>
                  </a:lnTo>
                  <a:lnTo>
                    <a:pt x="336906" y="1740008"/>
                  </a:lnTo>
                  <a:lnTo>
                    <a:pt x="298415" y="1716430"/>
                  </a:lnTo>
                  <a:lnTo>
                    <a:pt x="263118" y="1688590"/>
                  </a:lnTo>
                  <a:lnTo>
                    <a:pt x="231371" y="1656843"/>
                  </a:lnTo>
                  <a:lnTo>
                    <a:pt x="203530" y="1621546"/>
                  </a:lnTo>
                  <a:lnTo>
                    <a:pt x="179953" y="1583055"/>
                  </a:lnTo>
                  <a:lnTo>
                    <a:pt x="160994" y="1541727"/>
                  </a:lnTo>
                  <a:lnTo>
                    <a:pt x="147011" y="1497918"/>
                  </a:lnTo>
                  <a:lnTo>
                    <a:pt x="138360" y="1451984"/>
                  </a:lnTo>
                  <a:lnTo>
                    <a:pt x="135397" y="1404283"/>
                  </a:lnTo>
                  <a:lnTo>
                    <a:pt x="135397" y="1132653"/>
                  </a:lnTo>
                  <a:lnTo>
                    <a:pt x="299208" y="1132653"/>
                  </a:lnTo>
                  <a:lnTo>
                    <a:pt x="299208" y="1404283"/>
                  </a:lnTo>
                  <a:lnTo>
                    <a:pt x="304925" y="1453917"/>
                  </a:lnTo>
                  <a:lnTo>
                    <a:pt x="321211" y="1499480"/>
                  </a:lnTo>
                  <a:lnTo>
                    <a:pt x="346764" y="1539673"/>
                  </a:lnTo>
                  <a:lnTo>
                    <a:pt x="380287" y="1573196"/>
                  </a:lnTo>
                  <a:lnTo>
                    <a:pt x="420480" y="1598750"/>
                  </a:lnTo>
                  <a:lnTo>
                    <a:pt x="466043" y="1615035"/>
                  </a:lnTo>
                  <a:lnTo>
                    <a:pt x="515678" y="1620752"/>
                  </a:lnTo>
                  <a:lnTo>
                    <a:pt x="2600587" y="1620752"/>
                  </a:lnTo>
                  <a:lnTo>
                    <a:pt x="2518681" y="1784563"/>
                  </a:lnTo>
                  <a:close/>
                </a:path>
              </a:pathLst>
            </a:custGeom>
            <a:solidFill>
              <a:srgbClr val="218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Feature</a:t>
            </a:r>
            <a:r>
              <a:rPr spc="-215" dirty="0"/>
              <a:t> </a:t>
            </a:r>
            <a:r>
              <a:rPr spc="-80" dirty="0"/>
              <a:t>Scaling</a:t>
            </a:r>
            <a:r>
              <a:rPr spc="-215" dirty="0"/>
              <a:t> </a:t>
            </a:r>
            <a:r>
              <a:rPr spc="-35" dirty="0"/>
              <a:t>Method.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583868" y="2701166"/>
            <a:ext cx="2228215" cy="62103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900" dirty="0">
                <a:solidFill>
                  <a:srgbClr val="2181FF"/>
                </a:solidFill>
                <a:latin typeface="Arial Black"/>
                <a:cs typeface="Arial Black"/>
              </a:rPr>
              <a:t>Min-Max</a:t>
            </a:r>
            <a:r>
              <a:rPr sz="900" spc="-30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900" spc="-10" dirty="0">
                <a:solidFill>
                  <a:srgbClr val="2181FF"/>
                </a:solidFill>
                <a:latin typeface="Arial Black"/>
                <a:cs typeface="Arial Black"/>
              </a:rPr>
              <a:t>Scaler</a:t>
            </a:r>
            <a:endParaRPr sz="900">
              <a:latin typeface="Arial Black"/>
              <a:cs typeface="Arial Black"/>
            </a:endParaRPr>
          </a:p>
          <a:p>
            <a:pPr marL="12700" marR="5080">
              <a:lnSpc>
                <a:spcPct val="120000"/>
              </a:lnSpc>
              <a:spcBef>
                <a:spcPts val="400"/>
              </a:spcBef>
            </a:pP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Normalization</a:t>
            </a:r>
            <a:r>
              <a:rPr sz="900" spc="3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helps</a:t>
            </a:r>
            <a:r>
              <a:rPr sz="900" spc="3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you</a:t>
            </a:r>
            <a:r>
              <a:rPr sz="900" spc="3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to</a:t>
            </a:r>
            <a:r>
              <a:rPr sz="900" spc="3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scale</a:t>
            </a:r>
            <a:r>
              <a:rPr sz="900" spc="3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-20" dirty="0">
                <a:solidFill>
                  <a:srgbClr val="0C0C0C"/>
                </a:solidFill>
                <a:latin typeface="Lucida Sans Unicode"/>
                <a:cs typeface="Lucida Sans Unicode"/>
              </a:rPr>
              <a:t>down </a:t>
            </a:r>
            <a:r>
              <a:rPr sz="90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your features between</a:t>
            </a:r>
            <a:r>
              <a:rPr sz="900" spc="1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105" dirty="0">
                <a:solidFill>
                  <a:srgbClr val="0C0C0C"/>
                </a:solidFill>
                <a:latin typeface="Lucida Sans Unicode"/>
                <a:cs typeface="Lucida Sans Unicode"/>
              </a:rPr>
              <a:t>a</a:t>
            </a:r>
            <a:r>
              <a:rPr sz="90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 range 0</a:t>
            </a:r>
            <a:r>
              <a:rPr sz="900" spc="1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to </a:t>
            </a:r>
            <a:r>
              <a:rPr sz="900" spc="-340" dirty="0">
                <a:solidFill>
                  <a:srgbClr val="0C0C0C"/>
                </a:solidFill>
                <a:latin typeface="Lucida Sans Unicode"/>
                <a:cs typeface="Lucida Sans Unicode"/>
              </a:rPr>
              <a:t>1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5733" y="1383575"/>
            <a:ext cx="2302510" cy="144399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635" indent="1214120">
              <a:lnSpc>
                <a:spcPct val="100000"/>
              </a:lnSpc>
              <a:spcBef>
                <a:spcPts val="715"/>
              </a:spcBef>
            </a:pPr>
            <a:r>
              <a:rPr sz="900" spc="-25" dirty="0">
                <a:solidFill>
                  <a:srgbClr val="4A6F94"/>
                </a:solidFill>
                <a:latin typeface="Arial Black"/>
                <a:cs typeface="Arial Black"/>
              </a:rPr>
              <a:t>Standard</a:t>
            </a:r>
            <a:r>
              <a:rPr sz="900" spc="-45" dirty="0">
                <a:solidFill>
                  <a:srgbClr val="4A6F94"/>
                </a:solidFill>
                <a:latin typeface="Arial Black"/>
                <a:cs typeface="Arial Black"/>
              </a:rPr>
              <a:t> </a:t>
            </a:r>
            <a:r>
              <a:rPr sz="900" spc="-30" dirty="0">
                <a:solidFill>
                  <a:srgbClr val="4A6F94"/>
                </a:solidFill>
                <a:latin typeface="Arial Black"/>
                <a:cs typeface="Arial Black"/>
              </a:rPr>
              <a:t>Scaler</a:t>
            </a:r>
            <a:endParaRPr sz="900">
              <a:latin typeface="Arial Black"/>
              <a:cs typeface="Arial Black"/>
            </a:endParaRPr>
          </a:p>
          <a:p>
            <a:pPr marL="12700" marR="5080" indent="114935" algn="r">
              <a:lnSpc>
                <a:spcPct val="120000"/>
              </a:lnSpc>
              <a:spcBef>
                <a:spcPts val="400"/>
              </a:spcBef>
            </a:pP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Standard</a:t>
            </a:r>
            <a:r>
              <a:rPr sz="900" spc="8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scaler</a:t>
            </a:r>
            <a:r>
              <a:rPr sz="900" spc="9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ensures</a:t>
            </a:r>
            <a:r>
              <a:rPr sz="900" spc="9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that</a:t>
            </a:r>
            <a:r>
              <a:rPr sz="900" spc="9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for</a:t>
            </a:r>
            <a:r>
              <a:rPr sz="900" spc="9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45" dirty="0">
                <a:solidFill>
                  <a:srgbClr val="0C0C0C"/>
                </a:solidFill>
                <a:latin typeface="Lucida Sans Unicode"/>
                <a:cs typeface="Lucida Sans Unicode"/>
              </a:rPr>
              <a:t>each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feature,</a:t>
            </a:r>
            <a:r>
              <a:rPr sz="900" spc="-3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the</a:t>
            </a:r>
            <a:r>
              <a:rPr sz="900" spc="-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65" dirty="0">
                <a:solidFill>
                  <a:srgbClr val="0C0C0C"/>
                </a:solidFill>
                <a:latin typeface="Lucida Sans Unicode"/>
                <a:cs typeface="Lucida Sans Unicode"/>
              </a:rPr>
              <a:t>mean</a:t>
            </a:r>
            <a:r>
              <a:rPr sz="900" spc="-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is</a:t>
            </a:r>
            <a:r>
              <a:rPr sz="900" spc="-3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-20" dirty="0">
                <a:solidFill>
                  <a:srgbClr val="0C0C0C"/>
                </a:solidFill>
                <a:latin typeface="Lucida Sans Unicode"/>
                <a:cs typeface="Lucida Sans Unicode"/>
              </a:rPr>
              <a:t>zero</a:t>
            </a:r>
            <a:r>
              <a:rPr sz="900" spc="-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50" dirty="0">
                <a:solidFill>
                  <a:srgbClr val="0C0C0C"/>
                </a:solidFill>
                <a:latin typeface="Lucida Sans Unicode"/>
                <a:cs typeface="Lucida Sans Unicode"/>
              </a:rPr>
              <a:t>and</a:t>
            </a:r>
            <a:r>
              <a:rPr sz="900" spc="-25" dirty="0">
                <a:solidFill>
                  <a:srgbClr val="0C0C0C"/>
                </a:solidFill>
                <a:latin typeface="Lucida Sans Unicode"/>
                <a:cs typeface="Lucida Sans Unicode"/>
              </a:rPr>
              <a:t> the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standard</a:t>
            </a:r>
            <a:r>
              <a:rPr sz="900" spc="5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deviation</a:t>
            </a:r>
            <a:r>
              <a:rPr sz="900" spc="5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is</a:t>
            </a:r>
            <a:r>
              <a:rPr sz="900" spc="5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-204" dirty="0">
                <a:solidFill>
                  <a:srgbClr val="0C0C0C"/>
                </a:solidFill>
                <a:latin typeface="Lucida Sans Unicode"/>
                <a:cs typeface="Lucida Sans Unicode"/>
              </a:rPr>
              <a:t>1,</a:t>
            </a:r>
            <a:r>
              <a:rPr sz="900" spc="5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bringing</a:t>
            </a:r>
            <a:r>
              <a:rPr sz="900" spc="5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-25" dirty="0">
                <a:solidFill>
                  <a:srgbClr val="0C0C0C"/>
                </a:solidFill>
                <a:latin typeface="Lucida Sans Unicode"/>
                <a:cs typeface="Lucida Sans Unicode"/>
              </a:rPr>
              <a:t>all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feature</a:t>
            </a:r>
            <a:r>
              <a:rPr sz="900" spc="4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to</a:t>
            </a:r>
            <a:r>
              <a:rPr sz="900" spc="4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the</a:t>
            </a:r>
            <a:r>
              <a:rPr sz="900" spc="4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60" dirty="0">
                <a:solidFill>
                  <a:srgbClr val="0C0C0C"/>
                </a:solidFill>
                <a:latin typeface="Lucida Sans Unicode"/>
                <a:cs typeface="Lucida Sans Unicode"/>
              </a:rPr>
              <a:t>same</a:t>
            </a:r>
            <a:r>
              <a:rPr sz="900" spc="4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magnitude.</a:t>
            </a:r>
            <a:r>
              <a:rPr sz="900" spc="4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-25" dirty="0">
                <a:solidFill>
                  <a:srgbClr val="0C0C0C"/>
                </a:solidFill>
                <a:latin typeface="Lucida Sans Unicode"/>
                <a:cs typeface="Lucida Sans Unicode"/>
              </a:rPr>
              <a:t>In </a:t>
            </a:r>
            <a:r>
              <a:rPr sz="90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simple words Standardization</a:t>
            </a:r>
            <a:r>
              <a:rPr sz="900" spc="1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helps </a:t>
            </a:r>
            <a:r>
              <a:rPr sz="900" spc="-25" dirty="0">
                <a:solidFill>
                  <a:srgbClr val="0C0C0C"/>
                </a:solidFill>
                <a:latin typeface="Lucida Sans Unicode"/>
                <a:cs typeface="Lucida Sans Unicode"/>
              </a:rPr>
              <a:t>you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to</a:t>
            </a:r>
            <a:r>
              <a:rPr sz="900" spc="4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scale</a:t>
            </a:r>
            <a:r>
              <a:rPr sz="900" spc="4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down</a:t>
            </a:r>
            <a:r>
              <a:rPr sz="900" spc="4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your</a:t>
            </a:r>
            <a:r>
              <a:rPr sz="900" spc="4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feature</a:t>
            </a:r>
            <a:r>
              <a:rPr sz="900" spc="4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50" dirty="0">
                <a:solidFill>
                  <a:srgbClr val="0C0C0C"/>
                </a:solidFill>
                <a:latin typeface="Lucida Sans Unicode"/>
                <a:cs typeface="Lucida Sans Unicode"/>
              </a:rPr>
              <a:t>based</a:t>
            </a:r>
            <a:r>
              <a:rPr sz="900" spc="4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-25" dirty="0">
                <a:solidFill>
                  <a:srgbClr val="0C0C0C"/>
                </a:solidFill>
                <a:latin typeface="Lucida Sans Unicode"/>
                <a:cs typeface="Lucida Sans Unicode"/>
              </a:rPr>
              <a:t>on</a:t>
            </a:r>
            <a:r>
              <a:rPr sz="900" spc="50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the</a:t>
            </a:r>
            <a:r>
              <a:rPr sz="900" spc="5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standard</a:t>
            </a:r>
            <a:r>
              <a:rPr sz="900" spc="6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normal</a:t>
            </a:r>
            <a:r>
              <a:rPr sz="900" spc="5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distribution</a:t>
            </a:r>
            <a:endParaRPr sz="900">
              <a:latin typeface="Lucida Sans Unicode"/>
              <a:cs typeface="Lucida Sans Unicode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569272" y="4662427"/>
            <a:ext cx="5422900" cy="300990"/>
            <a:chOff x="3569272" y="4662427"/>
            <a:chExt cx="5422900" cy="300990"/>
          </a:xfrm>
        </p:grpSpPr>
        <p:sp>
          <p:nvSpPr>
            <p:cNvPr id="11" name="object 11"/>
            <p:cNvSpPr/>
            <p:nvPr/>
          </p:nvSpPr>
          <p:spPr>
            <a:xfrm>
              <a:off x="3581972" y="4675127"/>
              <a:ext cx="5397500" cy="275590"/>
            </a:xfrm>
            <a:custGeom>
              <a:avLst/>
              <a:gdLst/>
              <a:ahLst/>
              <a:cxnLst/>
              <a:rect l="l" t="t" r="r" b="b"/>
              <a:pathLst>
                <a:path w="5397500" h="275589">
                  <a:moveTo>
                    <a:pt x="5397021" y="275006"/>
                  </a:moveTo>
                  <a:lnTo>
                    <a:pt x="0" y="275006"/>
                  </a:lnTo>
                  <a:lnTo>
                    <a:pt x="0" y="0"/>
                  </a:lnTo>
                  <a:lnTo>
                    <a:pt x="5397021" y="0"/>
                  </a:lnTo>
                  <a:lnTo>
                    <a:pt x="5397021" y="2750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81972" y="4675127"/>
              <a:ext cx="5397500" cy="275590"/>
            </a:xfrm>
            <a:custGeom>
              <a:avLst/>
              <a:gdLst/>
              <a:ahLst/>
              <a:cxnLst/>
              <a:rect l="l" t="t" r="r" b="b"/>
              <a:pathLst>
                <a:path w="5397500" h="275589">
                  <a:moveTo>
                    <a:pt x="0" y="0"/>
                  </a:moveTo>
                  <a:lnTo>
                    <a:pt x="5397021" y="0"/>
                  </a:lnTo>
                  <a:lnTo>
                    <a:pt x="5397021" y="275006"/>
                  </a:lnTo>
                  <a:lnTo>
                    <a:pt x="0" y="275006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spc="-10" dirty="0"/>
              <a:t>zepanalytics.com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51938"/>
            <a:ext cx="9144000" cy="4418330"/>
            <a:chOff x="0" y="451938"/>
            <a:chExt cx="9144000" cy="44183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0389" y="4693519"/>
              <a:ext cx="874395" cy="17613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788472"/>
              <a:ext cx="9144000" cy="671830"/>
            </a:xfrm>
            <a:custGeom>
              <a:avLst/>
              <a:gdLst/>
              <a:ahLst/>
              <a:cxnLst/>
              <a:rect l="l" t="t" r="r" b="b"/>
              <a:pathLst>
                <a:path w="9144000" h="671830">
                  <a:moveTo>
                    <a:pt x="9143999" y="671211"/>
                  </a:moveTo>
                  <a:lnTo>
                    <a:pt x="0" y="671211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671211"/>
                  </a:lnTo>
                  <a:close/>
                </a:path>
              </a:pathLst>
            </a:custGeom>
            <a:solidFill>
              <a:srgbClr val="4A6F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Outlier</a:t>
            </a:r>
            <a:r>
              <a:rPr spc="-215" dirty="0"/>
              <a:t> </a:t>
            </a:r>
            <a:r>
              <a:rPr spc="-50" dirty="0"/>
              <a:t>Treatment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46517" y="869130"/>
            <a:ext cx="7827645" cy="427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100" spc="-50" dirty="0">
                <a:solidFill>
                  <a:srgbClr val="FFFFFF"/>
                </a:solidFill>
                <a:latin typeface="Arial Black"/>
                <a:cs typeface="Arial Black"/>
              </a:rPr>
              <a:t>Outliers</a:t>
            </a:r>
            <a:r>
              <a:rPr sz="1100" spc="-10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Arial Black"/>
                <a:cs typeface="Arial Black"/>
              </a:rPr>
              <a:t>are</a:t>
            </a:r>
            <a:r>
              <a:rPr sz="1100" spc="-10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100" spc="-40" dirty="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sz="1100" spc="-10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100" spc="-30" dirty="0">
                <a:solidFill>
                  <a:srgbClr val="FFFFFF"/>
                </a:solidFill>
                <a:latin typeface="Arial Black"/>
                <a:cs typeface="Arial Black"/>
              </a:rPr>
              <a:t>most</a:t>
            </a:r>
            <a:r>
              <a:rPr sz="1100" spc="-10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Arial Black"/>
                <a:cs typeface="Arial Black"/>
              </a:rPr>
              <a:t>extremes</a:t>
            </a:r>
            <a:r>
              <a:rPr sz="1100" spc="-10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Arial Black"/>
                <a:cs typeface="Arial Black"/>
              </a:rPr>
              <a:t>values</a:t>
            </a:r>
            <a:r>
              <a:rPr sz="1100" spc="-10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100" spc="-30" dirty="0">
                <a:solidFill>
                  <a:srgbClr val="FFFFFF"/>
                </a:solidFill>
                <a:latin typeface="Arial Black"/>
                <a:cs typeface="Arial Black"/>
              </a:rPr>
              <a:t>in</a:t>
            </a:r>
            <a:r>
              <a:rPr sz="1100" spc="-10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100" spc="-40" dirty="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sz="1100" spc="-10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 Black"/>
                <a:cs typeface="Arial Black"/>
              </a:rPr>
              <a:t>data.</a:t>
            </a:r>
            <a:r>
              <a:rPr sz="1100" spc="-10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100" spc="-80" dirty="0">
                <a:solidFill>
                  <a:srgbClr val="FFFFFF"/>
                </a:solidFill>
                <a:latin typeface="Arial Black"/>
                <a:cs typeface="Arial Black"/>
              </a:rPr>
              <a:t>It</a:t>
            </a:r>
            <a:r>
              <a:rPr sz="1100" spc="-10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100" spc="-60" dirty="0">
                <a:solidFill>
                  <a:srgbClr val="FFFFFF"/>
                </a:solidFill>
                <a:latin typeface="Arial Black"/>
                <a:cs typeface="Arial Black"/>
              </a:rPr>
              <a:t>is</a:t>
            </a:r>
            <a:r>
              <a:rPr sz="1100" spc="-10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100" dirty="0">
                <a:solidFill>
                  <a:srgbClr val="FFFFFF"/>
                </a:solidFill>
                <a:latin typeface="Arial Black"/>
                <a:cs typeface="Arial Black"/>
              </a:rPr>
              <a:t>an</a:t>
            </a:r>
            <a:r>
              <a:rPr sz="1100" spc="-10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100" dirty="0">
                <a:solidFill>
                  <a:srgbClr val="FFFFFF"/>
                </a:solidFill>
                <a:latin typeface="Arial Black"/>
                <a:cs typeface="Arial Black"/>
              </a:rPr>
              <a:t>abnormal</a:t>
            </a:r>
            <a:r>
              <a:rPr sz="1100" spc="-10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100" spc="-40" dirty="0">
                <a:solidFill>
                  <a:srgbClr val="FFFFFF"/>
                </a:solidFill>
                <a:latin typeface="Arial Black"/>
                <a:cs typeface="Arial Black"/>
              </a:rPr>
              <a:t>observations</a:t>
            </a:r>
            <a:r>
              <a:rPr sz="1100" spc="-10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 Black"/>
                <a:cs typeface="Arial Black"/>
              </a:rPr>
              <a:t>that</a:t>
            </a:r>
            <a:r>
              <a:rPr sz="1100" spc="-10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Arial Black"/>
                <a:cs typeface="Arial Black"/>
              </a:rPr>
              <a:t>deviate</a:t>
            </a:r>
            <a:r>
              <a:rPr sz="1100" spc="-10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 Black"/>
                <a:cs typeface="Arial Black"/>
              </a:rPr>
              <a:t>from</a:t>
            </a:r>
            <a:r>
              <a:rPr sz="1100" spc="-10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100" spc="-40" dirty="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sz="1100" spc="-10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 Black"/>
                <a:cs typeface="Arial Black"/>
              </a:rPr>
              <a:t>norm. </a:t>
            </a:r>
            <a:r>
              <a:rPr sz="1100" spc="-50" dirty="0">
                <a:solidFill>
                  <a:srgbClr val="FFFFFF"/>
                </a:solidFill>
                <a:latin typeface="Arial Black"/>
                <a:cs typeface="Arial Black"/>
              </a:rPr>
              <a:t>Outliers</a:t>
            </a:r>
            <a:r>
              <a:rPr sz="1100" spc="-11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 Black"/>
                <a:cs typeface="Arial Black"/>
              </a:rPr>
              <a:t>do</a:t>
            </a:r>
            <a:r>
              <a:rPr sz="1100" spc="-11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Arial Black"/>
                <a:cs typeface="Arial Black"/>
              </a:rPr>
              <a:t>not</a:t>
            </a:r>
            <a:r>
              <a:rPr sz="1100" spc="-11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100" spc="-45" dirty="0">
                <a:solidFill>
                  <a:srgbClr val="FFFFFF"/>
                </a:solidFill>
                <a:latin typeface="Arial Black"/>
                <a:cs typeface="Arial Black"/>
              </a:rPr>
              <a:t>fit</a:t>
            </a:r>
            <a:r>
              <a:rPr sz="1100" spc="-11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100" spc="-30" dirty="0">
                <a:solidFill>
                  <a:srgbClr val="FFFFFF"/>
                </a:solidFill>
                <a:latin typeface="Arial Black"/>
                <a:cs typeface="Arial Black"/>
              </a:rPr>
              <a:t>in</a:t>
            </a:r>
            <a:r>
              <a:rPr sz="1100" spc="-11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100" spc="-40" dirty="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sz="1100" spc="-11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 Black"/>
                <a:cs typeface="Arial Black"/>
              </a:rPr>
              <a:t>normal</a:t>
            </a:r>
            <a:r>
              <a:rPr sz="1100" spc="-11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 Black"/>
                <a:cs typeface="Arial Black"/>
              </a:rPr>
              <a:t>behavior</a:t>
            </a:r>
            <a:r>
              <a:rPr sz="1100" spc="-11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100" spc="-40" dirty="0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sz="1100" spc="-10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100" spc="-40" dirty="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sz="1100" spc="-11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 Black"/>
                <a:cs typeface="Arial Black"/>
              </a:rPr>
              <a:t>data.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6517" y="1689001"/>
            <a:ext cx="276352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60" dirty="0">
                <a:solidFill>
                  <a:srgbClr val="2181FF"/>
                </a:solidFill>
                <a:latin typeface="Arial Black"/>
                <a:cs typeface="Arial Black"/>
              </a:rPr>
              <a:t>Detect</a:t>
            </a:r>
            <a:r>
              <a:rPr sz="1050" spc="-100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050" spc="-45" dirty="0">
                <a:solidFill>
                  <a:srgbClr val="2181FF"/>
                </a:solidFill>
                <a:latin typeface="Arial Black"/>
                <a:cs typeface="Arial Black"/>
              </a:rPr>
              <a:t>Outliers</a:t>
            </a:r>
            <a:r>
              <a:rPr sz="1050" spc="-100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050" spc="-25" dirty="0">
                <a:solidFill>
                  <a:srgbClr val="2181FF"/>
                </a:solidFill>
                <a:latin typeface="Arial Black"/>
                <a:cs typeface="Arial Black"/>
              </a:rPr>
              <a:t>using</a:t>
            </a:r>
            <a:r>
              <a:rPr sz="1050" spc="-95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050" spc="-35" dirty="0">
                <a:solidFill>
                  <a:srgbClr val="2181FF"/>
                </a:solidFill>
                <a:latin typeface="Arial Black"/>
                <a:cs typeface="Arial Black"/>
              </a:rPr>
              <a:t>following</a:t>
            </a:r>
            <a:r>
              <a:rPr sz="1050" spc="-100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050" spc="-10" dirty="0">
                <a:solidFill>
                  <a:srgbClr val="2181FF"/>
                </a:solidFill>
                <a:latin typeface="Arial Black"/>
                <a:cs typeface="Arial Black"/>
              </a:rPr>
              <a:t>methods</a:t>
            </a:r>
            <a:endParaRPr sz="1050">
              <a:latin typeface="Arial Black"/>
              <a:cs typeface="Arial Black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9217" y="1918191"/>
            <a:ext cx="4173854" cy="0"/>
          </a:xfrm>
          <a:custGeom>
            <a:avLst/>
            <a:gdLst/>
            <a:ahLst/>
            <a:cxnLst/>
            <a:rect l="l" t="t" r="r" b="b"/>
            <a:pathLst>
              <a:path w="4173854">
                <a:moveTo>
                  <a:pt x="0" y="0"/>
                </a:moveTo>
                <a:lnTo>
                  <a:pt x="4173797" y="0"/>
                </a:lnTo>
              </a:path>
            </a:pathLst>
          </a:custGeom>
          <a:ln w="9524">
            <a:solidFill>
              <a:srgbClr val="2181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980" y="1891284"/>
            <a:ext cx="3502025" cy="1239520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285750" indent="-273050">
              <a:lnSpc>
                <a:spcPct val="100000"/>
              </a:lnSpc>
              <a:spcBef>
                <a:spcPts val="750"/>
              </a:spcBef>
              <a:buFont typeface="Arial MT"/>
              <a:buAutoNum type="arabicPeriod"/>
              <a:tabLst>
                <a:tab pos="285750" algn="l"/>
              </a:tabLst>
            </a:pPr>
            <a:r>
              <a:rPr sz="105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Boxplot</a:t>
            </a:r>
            <a:endParaRPr sz="1050">
              <a:latin typeface="Lucida Sans Unicode"/>
              <a:cs typeface="Lucida Sans Unicode"/>
            </a:endParaRPr>
          </a:p>
          <a:p>
            <a:pPr marL="285750" indent="-273050">
              <a:lnSpc>
                <a:spcPct val="100000"/>
              </a:lnSpc>
              <a:spcBef>
                <a:spcPts val="655"/>
              </a:spcBef>
              <a:buFont typeface="Arial MT"/>
              <a:buAutoNum type="arabicPeriod"/>
              <a:tabLst>
                <a:tab pos="285750" algn="l"/>
              </a:tabLst>
            </a:pPr>
            <a:r>
              <a:rPr sz="105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Histogram</a:t>
            </a:r>
            <a:endParaRPr sz="1050">
              <a:latin typeface="Lucida Sans Unicode"/>
              <a:cs typeface="Lucida Sans Unicode"/>
            </a:endParaRPr>
          </a:p>
          <a:p>
            <a:pPr marL="285750" indent="-273050">
              <a:lnSpc>
                <a:spcPct val="100000"/>
              </a:lnSpc>
              <a:spcBef>
                <a:spcPts val="650"/>
              </a:spcBef>
              <a:buFont typeface="Arial MT"/>
              <a:buAutoNum type="arabicPeriod"/>
              <a:tabLst>
                <a:tab pos="285750" algn="l"/>
              </a:tabLst>
            </a:pP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Scatter</a:t>
            </a:r>
            <a:r>
              <a:rPr sz="1050" spc="22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spc="-20" dirty="0">
                <a:solidFill>
                  <a:srgbClr val="0C0C0C"/>
                </a:solidFill>
                <a:latin typeface="Lucida Sans Unicode"/>
                <a:cs typeface="Lucida Sans Unicode"/>
              </a:rPr>
              <a:t>plot</a:t>
            </a:r>
            <a:endParaRPr sz="1050">
              <a:latin typeface="Lucida Sans Unicode"/>
              <a:cs typeface="Lucida Sans Unicode"/>
            </a:endParaRPr>
          </a:p>
          <a:p>
            <a:pPr marL="285750" indent="-273050">
              <a:lnSpc>
                <a:spcPct val="100000"/>
              </a:lnSpc>
              <a:spcBef>
                <a:spcPts val="650"/>
              </a:spcBef>
              <a:buFont typeface="Arial MT"/>
              <a:buAutoNum type="arabicPeriod"/>
              <a:tabLst>
                <a:tab pos="285750" algn="l"/>
              </a:tabLst>
            </a:pP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Z-</a:t>
            </a:r>
            <a:r>
              <a:rPr sz="105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score</a:t>
            </a:r>
            <a:endParaRPr sz="1050">
              <a:latin typeface="Lucida Sans Unicode"/>
              <a:cs typeface="Lucida Sans Unicode"/>
            </a:endParaRPr>
          </a:p>
          <a:p>
            <a:pPr marL="285750" indent="-273050">
              <a:lnSpc>
                <a:spcPct val="100000"/>
              </a:lnSpc>
              <a:spcBef>
                <a:spcPts val="655"/>
              </a:spcBef>
              <a:buFont typeface="Arial MT"/>
              <a:buAutoNum type="arabicPeriod"/>
              <a:tabLst>
                <a:tab pos="285750" algn="l"/>
              </a:tabLst>
            </a:pP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Inter</a:t>
            </a:r>
            <a:r>
              <a:rPr sz="1050" spc="4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quartile</a:t>
            </a:r>
            <a:r>
              <a:rPr sz="1050" spc="4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range(values</a:t>
            </a:r>
            <a:r>
              <a:rPr sz="1050" spc="5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out</a:t>
            </a:r>
            <a:r>
              <a:rPr sz="1050" spc="4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of</a:t>
            </a:r>
            <a:r>
              <a:rPr sz="1050" spc="4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spc="-155" dirty="0">
                <a:solidFill>
                  <a:srgbClr val="0C0C0C"/>
                </a:solidFill>
                <a:latin typeface="Lucida Sans Unicode"/>
                <a:cs typeface="Lucida Sans Unicode"/>
              </a:rPr>
              <a:t>1.5</a:t>
            </a:r>
            <a:r>
              <a:rPr sz="1050" spc="5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time</a:t>
            </a:r>
            <a:r>
              <a:rPr sz="1050" spc="4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of</a:t>
            </a:r>
            <a:r>
              <a:rPr sz="1050" spc="4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spc="-20" dirty="0">
                <a:solidFill>
                  <a:srgbClr val="0C0C0C"/>
                </a:solidFill>
                <a:latin typeface="Lucida Sans Unicode"/>
                <a:cs typeface="Lucida Sans Unicode"/>
              </a:rPr>
              <a:t>IQR)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98319" y="1689001"/>
            <a:ext cx="272859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40" dirty="0">
                <a:solidFill>
                  <a:srgbClr val="2181FF"/>
                </a:solidFill>
                <a:latin typeface="Arial Black"/>
                <a:cs typeface="Arial Black"/>
              </a:rPr>
              <a:t>Handle</a:t>
            </a:r>
            <a:r>
              <a:rPr sz="1050" spc="-105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050" spc="-40" dirty="0">
                <a:solidFill>
                  <a:srgbClr val="2181FF"/>
                </a:solidFill>
                <a:latin typeface="Arial Black"/>
                <a:cs typeface="Arial Black"/>
              </a:rPr>
              <a:t>Outlier</a:t>
            </a:r>
            <a:r>
              <a:rPr sz="1050" spc="-100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050" spc="-25" dirty="0">
                <a:solidFill>
                  <a:srgbClr val="2181FF"/>
                </a:solidFill>
                <a:latin typeface="Arial Black"/>
                <a:cs typeface="Arial Black"/>
              </a:rPr>
              <a:t>using</a:t>
            </a:r>
            <a:r>
              <a:rPr sz="1050" spc="-100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050" spc="-35" dirty="0">
                <a:solidFill>
                  <a:srgbClr val="2181FF"/>
                </a:solidFill>
                <a:latin typeface="Arial Black"/>
                <a:cs typeface="Arial Black"/>
              </a:rPr>
              <a:t>following</a:t>
            </a:r>
            <a:r>
              <a:rPr sz="1050" spc="-100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050" spc="-10" dirty="0">
                <a:solidFill>
                  <a:srgbClr val="2181FF"/>
                </a:solidFill>
                <a:latin typeface="Arial Black"/>
                <a:cs typeface="Arial Black"/>
              </a:rPr>
              <a:t>methods</a:t>
            </a:r>
            <a:endParaRPr sz="1050">
              <a:latin typeface="Arial Black"/>
              <a:cs typeface="Arial Black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711019" y="1918191"/>
            <a:ext cx="4173854" cy="0"/>
          </a:xfrm>
          <a:custGeom>
            <a:avLst/>
            <a:gdLst/>
            <a:ahLst/>
            <a:cxnLst/>
            <a:rect l="l" t="t" r="r" b="b"/>
            <a:pathLst>
              <a:path w="4173854">
                <a:moveTo>
                  <a:pt x="0" y="0"/>
                </a:moveTo>
                <a:lnTo>
                  <a:pt x="4173798" y="0"/>
                </a:lnTo>
              </a:path>
            </a:pathLst>
          </a:custGeom>
          <a:ln w="9524">
            <a:solidFill>
              <a:srgbClr val="2181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653782" y="1891284"/>
            <a:ext cx="3875404" cy="703580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285750" indent="-273050">
              <a:lnSpc>
                <a:spcPct val="100000"/>
              </a:lnSpc>
              <a:spcBef>
                <a:spcPts val="750"/>
              </a:spcBef>
              <a:buFont typeface="Arial MT"/>
              <a:buAutoNum type="arabicPeriod"/>
              <a:tabLst>
                <a:tab pos="285750" algn="l"/>
              </a:tabLst>
            </a:pP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Remove</a:t>
            </a:r>
            <a:r>
              <a:rPr sz="1050" spc="114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the</a:t>
            </a:r>
            <a:r>
              <a:rPr sz="1050" spc="12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outliers.</a:t>
            </a:r>
            <a:endParaRPr sz="1050">
              <a:latin typeface="Lucida Sans Unicode"/>
              <a:cs typeface="Lucida Sans Unicode"/>
            </a:endParaRPr>
          </a:p>
          <a:p>
            <a:pPr marL="285750" marR="5080" indent="-273685">
              <a:lnSpc>
                <a:spcPct val="120000"/>
              </a:lnSpc>
              <a:spcBef>
                <a:spcPts val="400"/>
              </a:spcBef>
              <a:buFont typeface="Arial MT"/>
              <a:buAutoNum type="arabicPeriod"/>
              <a:tabLst>
                <a:tab pos="285750" algn="l"/>
              </a:tabLst>
            </a:pP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Replace</a:t>
            </a:r>
            <a:r>
              <a:rPr sz="1050" spc="7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outlier</a:t>
            </a:r>
            <a:r>
              <a:rPr sz="1050" spc="7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with</a:t>
            </a:r>
            <a:r>
              <a:rPr sz="1050" spc="7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suitable</a:t>
            </a:r>
            <a:r>
              <a:rPr sz="1050" spc="7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values</a:t>
            </a:r>
            <a:r>
              <a:rPr sz="1050" spc="7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by</a:t>
            </a:r>
            <a:r>
              <a:rPr sz="1050" spc="7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using</a:t>
            </a:r>
            <a:r>
              <a:rPr sz="1050" spc="7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following methods:-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91346" y="2568957"/>
            <a:ext cx="1515110" cy="511175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220979" indent="-208279">
              <a:lnSpc>
                <a:spcPct val="100000"/>
              </a:lnSpc>
              <a:spcBef>
                <a:spcPts val="750"/>
              </a:spcBef>
              <a:buFont typeface="Arial MT"/>
              <a:buChar char="•"/>
              <a:tabLst>
                <a:tab pos="220979" algn="l"/>
              </a:tabLst>
            </a:pP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Quantile</a:t>
            </a:r>
            <a:r>
              <a:rPr sz="1050" spc="7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method</a:t>
            </a:r>
            <a:endParaRPr sz="1050">
              <a:latin typeface="Lucida Sans Unicode"/>
              <a:cs typeface="Lucida Sans Unicode"/>
            </a:endParaRPr>
          </a:p>
          <a:p>
            <a:pPr marL="220979" indent="-208279">
              <a:lnSpc>
                <a:spcPct val="100000"/>
              </a:lnSpc>
              <a:spcBef>
                <a:spcPts val="650"/>
              </a:spcBef>
              <a:buFont typeface="Arial MT"/>
              <a:buChar char="•"/>
              <a:tabLst>
                <a:tab pos="220979" algn="l"/>
              </a:tabLst>
            </a:pP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Inter quartile</a:t>
            </a:r>
            <a:r>
              <a:rPr sz="1050" spc="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range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53782" y="3054605"/>
            <a:ext cx="3785870" cy="703580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285750" indent="-273050">
              <a:lnSpc>
                <a:spcPct val="100000"/>
              </a:lnSpc>
              <a:spcBef>
                <a:spcPts val="750"/>
              </a:spcBef>
              <a:buFont typeface="Arial MT"/>
              <a:buAutoNum type="arabicPeriod" startAt="3"/>
              <a:tabLst>
                <a:tab pos="285750" algn="l"/>
              </a:tabLst>
            </a:pP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Use</a:t>
            </a:r>
            <a:r>
              <a:rPr sz="1050" spc="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that</a:t>
            </a:r>
            <a:r>
              <a:rPr sz="1050" spc="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spc="-65" dirty="0">
                <a:solidFill>
                  <a:srgbClr val="0C0C0C"/>
                </a:solidFill>
                <a:latin typeface="Lucida Sans Unicode"/>
                <a:cs typeface="Lucida Sans Unicode"/>
              </a:rPr>
              <a:t>ML</a:t>
            </a:r>
            <a:r>
              <a:rPr sz="1050" spc="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model</a:t>
            </a:r>
            <a:r>
              <a:rPr sz="1050" spc="3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which</a:t>
            </a:r>
            <a:r>
              <a:rPr sz="1050" spc="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spc="50" dirty="0">
                <a:solidFill>
                  <a:srgbClr val="0C0C0C"/>
                </a:solidFill>
                <a:latin typeface="Lucida Sans Unicode"/>
                <a:cs typeface="Lucida Sans Unicode"/>
              </a:rPr>
              <a:t>are</a:t>
            </a:r>
            <a:r>
              <a:rPr sz="1050" spc="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not</a:t>
            </a:r>
            <a:r>
              <a:rPr sz="1050" spc="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sensitive</a:t>
            </a:r>
            <a:r>
              <a:rPr sz="1050" spc="3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to</a:t>
            </a:r>
            <a:r>
              <a:rPr sz="1050" spc="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outliers</a:t>
            </a:r>
            <a:endParaRPr sz="1050">
              <a:latin typeface="Lucida Sans Unicode"/>
              <a:cs typeface="Lucida Sans Unicode"/>
            </a:endParaRPr>
          </a:p>
          <a:p>
            <a:pPr marL="285750" marR="5080" indent="-273685">
              <a:lnSpc>
                <a:spcPct val="120000"/>
              </a:lnSpc>
              <a:spcBef>
                <a:spcPts val="400"/>
              </a:spcBef>
              <a:buFont typeface="Arial MT"/>
              <a:buAutoNum type="arabicPeriod" startAt="3"/>
              <a:tabLst>
                <a:tab pos="285750" algn="l"/>
              </a:tabLst>
            </a:pPr>
            <a:r>
              <a:rPr sz="1050" spc="-65" dirty="0">
                <a:solidFill>
                  <a:srgbClr val="0C0C0C"/>
                </a:solidFill>
                <a:latin typeface="Lucida Sans Unicode"/>
                <a:cs typeface="Lucida Sans Unicode"/>
              </a:rPr>
              <a:t>Like:-</a:t>
            </a:r>
            <a:r>
              <a:rPr sz="1050" spc="-80" dirty="0">
                <a:solidFill>
                  <a:srgbClr val="0C0C0C"/>
                </a:solidFill>
                <a:latin typeface="Lucida Sans Unicode"/>
                <a:cs typeface="Lucida Sans Unicode"/>
              </a:rPr>
              <a:t>KNN,</a:t>
            </a:r>
            <a:r>
              <a:rPr sz="1050" spc="3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Decision</a:t>
            </a:r>
            <a:r>
              <a:rPr sz="1050" spc="3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spc="-35" dirty="0">
                <a:solidFill>
                  <a:srgbClr val="0C0C0C"/>
                </a:solidFill>
                <a:latin typeface="Lucida Sans Unicode"/>
                <a:cs typeface="Lucida Sans Unicode"/>
              </a:rPr>
              <a:t>Tree,</a:t>
            </a:r>
            <a:r>
              <a:rPr sz="1050" spc="3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SVM,</a:t>
            </a:r>
            <a:r>
              <a:rPr sz="1050" spc="3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Naïve</a:t>
            </a:r>
            <a:r>
              <a:rPr sz="1050" spc="3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dirty="0">
                <a:solidFill>
                  <a:srgbClr val="0C0C0C"/>
                </a:solidFill>
                <a:latin typeface="Lucida Sans Unicode"/>
                <a:cs typeface="Lucida Sans Unicode"/>
              </a:rPr>
              <a:t>Bayes,</a:t>
            </a:r>
            <a:r>
              <a:rPr sz="1050" spc="3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5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Ensemble methods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spc="-10" dirty="0"/>
              <a:t>zepanalytics.com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6515" y="250476"/>
            <a:ext cx="286194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Handle</a:t>
            </a:r>
            <a:r>
              <a:rPr spc="-220" dirty="0"/>
              <a:t> </a:t>
            </a:r>
            <a:r>
              <a:rPr spc="-50" dirty="0"/>
              <a:t>Invalid</a:t>
            </a:r>
            <a:r>
              <a:rPr spc="-215" dirty="0"/>
              <a:t> </a:t>
            </a:r>
            <a:r>
              <a:rPr spc="-20" dirty="0"/>
              <a:t>Value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9216" y="1202788"/>
            <a:ext cx="2052955" cy="513715"/>
          </a:xfrm>
          <a:prstGeom prst="rect">
            <a:avLst/>
          </a:prstGeom>
          <a:solidFill>
            <a:srgbClr val="4A6F94"/>
          </a:solidFill>
        </p:spPr>
        <p:txBody>
          <a:bodyPr vert="horz" wrap="square" lIns="0" tIns="520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9"/>
              </a:spcBef>
            </a:pPr>
            <a:endParaRPr sz="9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</a:pPr>
            <a:r>
              <a:rPr sz="900" spc="-55" dirty="0">
                <a:solidFill>
                  <a:srgbClr val="FFFFFF"/>
                </a:solidFill>
                <a:latin typeface="Arial Black"/>
                <a:cs typeface="Arial Black"/>
              </a:rPr>
              <a:t>Encode</a:t>
            </a:r>
            <a:r>
              <a:rPr sz="900" spc="-6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900" spc="-50" dirty="0">
                <a:solidFill>
                  <a:srgbClr val="FFFFFF"/>
                </a:solidFill>
                <a:latin typeface="Arial Black"/>
                <a:cs typeface="Arial Black"/>
              </a:rPr>
              <a:t>Unicode</a:t>
            </a:r>
            <a:r>
              <a:rPr sz="900" spc="-6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Arial Black"/>
                <a:cs typeface="Arial Black"/>
              </a:rPr>
              <a:t>properly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50254" y="1202788"/>
            <a:ext cx="2052955" cy="513715"/>
          </a:xfrm>
          <a:prstGeom prst="rect">
            <a:avLst/>
          </a:prstGeom>
          <a:solidFill>
            <a:srgbClr val="2181FF"/>
          </a:solidFill>
        </p:spPr>
        <p:txBody>
          <a:bodyPr vert="horz" wrap="square" lIns="0" tIns="520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9"/>
              </a:spcBef>
            </a:pPr>
            <a:endParaRPr sz="9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</a:pPr>
            <a:r>
              <a:rPr sz="900" spc="-30" dirty="0">
                <a:solidFill>
                  <a:srgbClr val="FFFFFF"/>
                </a:solidFill>
                <a:latin typeface="Arial Black"/>
                <a:cs typeface="Arial Black"/>
              </a:rPr>
              <a:t>Convert</a:t>
            </a:r>
            <a:r>
              <a:rPr sz="900" spc="-9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Arial Black"/>
                <a:cs typeface="Arial Black"/>
              </a:rPr>
              <a:t>incorrect</a:t>
            </a:r>
            <a:r>
              <a:rPr sz="900" spc="-8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Arial Black"/>
                <a:cs typeface="Arial Black"/>
              </a:rPr>
              <a:t>data</a:t>
            </a:r>
            <a:r>
              <a:rPr sz="900" spc="-8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Arial Black"/>
                <a:cs typeface="Arial Black"/>
              </a:rPr>
              <a:t>types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41294" y="1202788"/>
            <a:ext cx="2052955" cy="513715"/>
          </a:xfrm>
          <a:prstGeom prst="rect">
            <a:avLst/>
          </a:prstGeom>
          <a:solidFill>
            <a:srgbClr val="283D55"/>
          </a:solidFill>
        </p:spPr>
        <p:txBody>
          <a:bodyPr vert="horz" wrap="square" lIns="0" tIns="93980" rIns="0" bIns="0" rtlCol="0">
            <a:spAutoFit/>
          </a:bodyPr>
          <a:lstStyle/>
          <a:p>
            <a:pPr marL="85725" marR="650240">
              <a:lnSpc>
                <a:spcPct val="110000"/>
              </a:lnSpc>
              <a:spcBef>
                <a:spcPts val="740"/>
              </a:spcBef>
            </a:pPr>
            <a:r>
              <a:rPr sz="900" spc="-40" dirty="0">
                <a:solidFill>
                  <a:srgbClr val="FFFFFF"/>
                </a:solidFill>
                <a:latin typeface="Arial Black"/>
                <a:cs typeface="Arial Black"/>
              </a:rPr>
              <a:t>Correct</a:t>
            </a:r>
            <a:r>
              <a:rPr sz="900" spc="-7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900" spc="-30" dirty="0">
                <a:solidFill>
                  <a:srgbClr val="FFFFFF"/>
                </a:solidFill>
                <a:latin typeface="Arial Black"/>
                <a:cs typeface="Arial Black"/>
              </a:rPr>
              <a:t>values</a:t>
            </a:r>
            <a:r>
              <a:rPr sz="900" spc="-7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900" spc="-15" dirty="0">
                <a:solidFill>
                  <a:srgbClr val="FFFFFF"/>
                </a:solidFill>
                <a:latin typeface="Arial Black"/>
                <a:cs typeface="Arial Black"/>
              </a:rPr>
              <a:t>that</a:t>
            </a:r>
            <a:r>
              <a:rPr sz="900" spc="-7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Arial Black"/>
                <a:cs typeface="Arial Black"/>
              </a:rPr>
              <a:t>go </a:t>
            </a:r>
            <a:r>
              <a:rPr sz="900" spc="-10" dirty="0">
                <a:solidFill>
                  <a:srgbClr val="FFFFFF"/>
                </a:solidFill>
                <a:latin typeface="Arial Black"/>
                <a:cs typeface="Arial Black"/>
              </a:rPr>
              <a:t>beyond</a:t>
            </a:r>
            <a:r>
              <a:rPr sz="900" spc="-9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Arial Black"/>
                <a:cs typeface="Arial Black"/>
              </a:rPr>
              <a:t>range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32334" y="1202788"/>
            <a:ext cx="2052955" cy="513715"/>
          </a:xfrm>
          <a:prstGeom prst="rect">
            <a:avLst/>
          </a:prstGeom>
          <a:solidFill>
            <a:srgbClr val="00A1CC"/>
          </a:solidFill>
        </p:spPr>
        <p:txBody>
          <a:bodyPr vert="horz" wrap="square" lIns="0" tIns="520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9"/>
              </a:spcBef>
            </a:pPr>
            <a:endParaRPr sz="900">
              <a:latin typeface="Times New Roman"/>
              <a:cs typeface="Times New Roman"/>
            </a:endParaRPr>
          </a:p>
          <a:p>
            <a:pPr marL="85090">
              <a:lnSpc>
                <a:spcPct val="100000"/>
              </a:lnSpc>
            </a:pPr>
            <a:r>
              <a:rPr sz="900" spc="-40" dirty="0">
                <a:solidFill>
                  <a:srgbClr val="FFFFFF"/>
                </a:solidFill>
                <a:latin typeface="Arial Black"/>
                <a:cs typeface="Arial Black"/>
              </a:rPr>
              <a:t>Correct</a:t>
            </a:r>
            <a:r>
              <a:rPr sz="900" spc="-7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900" spc="-30" dirty="0">
                <a:solidFill>
                  <a:srgbClr val="FFFFFF"/>
                </a:solidFill>
                <a:latin typeface="Arial Black"/>
                <a:cs typeface="Arial Black"/>
              </a:rPr>
              <a:t>wrong</a:t>
            </a:r>
            <a:r>
              <a:rPr sz="900" spc="-6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Arial Black"/>
                <a:cs typeface="Arial Black"/>
              </a:rPr>
              <a:t>structure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2420" y="1738361"/>
            <a:ext cx="1896110" cy="683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9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In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60" dirty="0">
                <a:solidFill>
                  <a:srgbClr val="0C0C0C"/>
                </a:solidFill>
                <a:latin typeface="Lucida Sans Unicode"/>
                <a:cs typeface="Lucida Sans Unicode"/>
              </a:rPr>
              <a:t>case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 the </a:t>
            </a:r>
            <a:r>
              <a:rPr sz="900" spc="60" dirty="0">
                <a:solidFill>
                  <a:srgbClr val="0C0C0C"/>
                </a:solidFill>
                <a:latin typeface="Lucida Sans Unicode"/>
                <a:cs typeface="Lucida Sans Unicode"/>
              </a:rPr>
              <a:t>data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is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 being read </a:t>
            </a:r>
            <a:r>
              <a:rPr sz="900" spc="-25" dirty="0">
                <a:solidFill>
                  <a:srgbClr val="0C0C0C"/>
                </a:solidFill>
                <a:latin typeface="Lucida Sans Unicode"/>
                <a:cs typeface="Lucida Sans Unicode"/>
              </a:rPr>
              <a:t>as junk</a:t>
            </a:r>
            <a:r>
              <a:rPr sz="900" spc="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characters,</a:t>
            </a:r>
            <a:r>
              <a:rPr sz="900" spc="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try</a:t>
            </a:r>
            <a:r>
              <a:rPr sz="900" spc="3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to</a:t>
            </a:r>
            <a:r>
              <a:rPr sz="900" spc="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40" dirty="0">
                <a:solidFill>
                  <a:srgbClr val="0C0C0C"/>
                </a:solidFill>
                <a:latin typeface="Lucida Sans Unicode"/>
                <a:cs typeface="Lucida Sans Unicode"/>
              </a:rPr>
              <a:t>change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encoding,</a:t>
            </a:r>
            <a:r>
              <a:rPr sz="900" spc="3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-45" dirty="0">
                <a:solidFill>
                  <a:srgbClr val="0C0C0C"/>
                </a:solidFill>
                <a:latin typeface="Lucida Sans Unicode"/>
                <a:cs typeface="Lucida Sans Unicode"/>
              </a:rPr>
              <a:t>E.g.</a:t>
            </a:r>
            <a:r>
              <a:rPr sz="900" spc="3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-60" dirty="0">
                <a:solidFill>
                  <a:srgbClr val="0C0C0C"/>
                </a:solidFill>
                <a:latin typeface="Lucida Sans Unicode"/>
                <a:cs typeface="Lucida Sans Unicode"/>
              </a:rPr>
              <a:t>CP1252</a:t>
            </a:r>
            <a:r>
              <a:rPr sz="900" spc="3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instead</a:t>
            </a:r>
            <a:r>
              <a:rPr sz="900" spc="3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-25" dirty="0">
                <a:solidFill>
                  <a:srgbClr val="0C0C0C"/>
                </a:solidFill>
                <a:latin typeface="Lucida Sans Unicode"/>
                <a:cs typeface="Lucida Sans Unicode"/>
              </a:rPr>
              <a:t>of </a:t>
            </a:r>
            <a:r>
              <a:rPr sz="900" spc="-55" dirty="0">
                <a:solidFill>
                  <a:srgbClr val="0C0C0C"/>
                </a:solidFill>
                <a:latin typeface="Lucida Sans Unicode"/>
                <a:cs typeface="Lucida Sans Unicode"/>
              </a:rPr>
              <a:t>UTF-</a:t>
            </a:r>
            <a:r>
              <a:rPr sz="900" spc="-25" dirty="0">
                <a:solidFill>
                  <a:srgbClr val="0C0C0C"/>
                </a:solidFill>
                <a:latin typeface="Lucida Sans Unicode"/>
                <a:cs typeface="Lucida Sans Unicode"/>
              </a:rPr>
              <a:t>8.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03459" y="1738361"/>
            <a:ext cx="1938020" cy="2077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Correct</a:t>
            </a:r>
            <a:r>
              <a:rPr sz="900" spc="4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the</a:t>
            </a:r>
            <a:r>
              <a:rPr sz="900" spc="5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incorrect</a:t>
            </a:r>
            <a:r>
              <a:rPr sz="900" spc="5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60" dirty="0">
                <a:solidFill>
                  <a:srgbClr val="0C0C0C"/>
                </a:solidFill>
                <a:latin typeface="Lucida Sans Unicode"/>
                <a:cs typeface="Lucida Sans Unicode"/>
              </a:rPr>
              <a:t>data</a:t>
            </a:r>
            <a:r>
              <a:rPr sz="900" spc="5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types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to</a:t>
            </a:r>
            <a:r>
              <a:rPr sz="900" spc="1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the</a:t>
            </a:r>
            <a:r>
              <a:rPr sz="900" spc="1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correct</a:t>
            </a:r>
            <a:r>
              <a:rPr sz="900" spc="1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60" dirty="0">
                <a:solidFill>
                  <a:srgbClr val="0C0C0C"/>
                </a:solidFill>
                <a:latin typeface="Lucida Sans Unicode"/>
                <a:cs typeface="Lucida Sans Unicode"/>
              </a:rPr>
              <a:t>data</a:t>
            </a:r>
            <a:r>
              <a:rPr sz="900" spc="1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types</a:t>
            </a:r>
            <a:r>
              <a:rPr sz="900" spc="1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for</a:t>
            </a:r>
            <a:r>
              <a:rPr sz="900" spc="1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-20" dirty="0">
                <a:solidFill>
                  <a:srgbClr val="0C0C0C"/>
                </a:solidFill>
                <a:latin typeface="Lucida Sans Unicode"/>
                <a:cs typeface="Lucida Sans Unicode"/>
              </a:rPr>
              <a:t>ease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of</a:t>
            </a:r>
            <a:r>
              <a:rPr sz="900" spc="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analysis.</a:t>
            </a:r>
            <a:r>
              <a:rPr sz="900" spc="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-45" dirty="0">
                <a:solidFill>
                  <a:srgbClr val="0C0C0C"/>
                </a:solidFill>
                <a:latin typeface="Lucida Sans Unicode"/>
                <a:cs typeface="Lucida Sans Unicode"/>
              </a:rPr>
              <a:t>E.g.</a:t>
            </a:r>
            <a:r>
              <a:rPr sz="900" spc="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-40" dirty="0">
                <a:solidFill>
                  <a:srgbClr val="0C0C0C"/>
                </a:solidFill>
                <a:latin typeface="Lucida Sans Unicode"/>
                <a:cs typeface="Lucida Sans Unicode"/>
              </a:rPr>
              <a:t>if</a:t>
            </a:r>
            <a:r>
              <a:rPr sz="900" spc="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numeric</a:t>
            </a:r>
            <a:r>
              <a:rPr sz="90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values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are</a:t>
            </a:r>
            <a:r>
              <a:rPr sz="90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stored</a:t>
            </a:r>
            <a:r>
              <a:rPr sz="90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55" dirty="0">
                <a:solidFill>
                  <a:srgbClr val="0C0C0C"/>
                </a:solidFill>
                <a:latin typeface="Lucida Sans Unicode"/>
                <a:cs typeface="Lucida Sans Unicode"/>
              </a:rPr>
              <a:t>as</a:t>
            </a:r>
            <a:r>
              <a:rPr sz="90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-20" dirty="0">
                <a:solidFill>
                  <a:srgbClr val="0C0C0C"/>
                </a:solidFill>
                <a:latin typeface="Lucida Sans Unicode"/>
                <a:cs typeface="Lucida Sans Unicode"/>
              </a:rPr>
              <a:t>strings,</a:t>
            </a:r>
            <a:r>
              <a:rPr sz="900" spc="1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-30" dirty="0">
                <a:solidFill>
                  <a:srgbClr val="0C0C0C"/>
                </a:solidFill>
                <a:latin typeface="Lucida Sans Unicode"/>
                <a:cs typeface="Lucida Sans Unicode"/>
              </a:rPr>
              <a:t>it</a:t>
            </a:r>
            <a:r>
              <a:rPr sz="90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would</a:t>
            </a:r>
            <a:r>
              <a:rPr sz="90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-25" dirty="0">
                <a:solidFill>
                  <a:srgbClr val="0C0C0C"/>
                </a:solidFill>
                <a:latin typeface="Lucida Sans Unicode"/>
                <a:cs typeface="Lucida Sans Unicode"/>
              </a:rPr>
              <a:t>not </a:t>
            </a:r>
            <a:r>
              <a:rPr sz="900" spc="20" dirty="0">
                <a:solidFill>
                  <a:srgbClr val="0C0C0C"/>
                </a:solidFill>
                <a:latin typeface="Lucida Sans Unicode"/>
                <a:cs typeface="Lucida Sans Unicode"/>
              </a:rPr>
              <a:t>be</a:t>
            </a:r>
            <a:r>
              <a:rPr sz="900" spc="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possible</a:t>
            </a:r>
            <a:r>
              <a:rPr sz="900" spc="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to</a:t>
            </a:r>
            <a:r>
              <a:rPr sz="900" spc="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20" dirty="0">
                <a:solidFill>
                  <a:srgbClr val="0C0C0C"/>
                </a:solidFill>
                <a:latin typeface="Lucida Sans Unicode"/>
                <a:cs typeface="Lucida Sans Unicode"/>
              </a:rPr>
              <a:t>calculate</a:t>
            </a:r>
            <a:r>
              <a:rPr sz="900" spc="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metrics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such</a:t>
            </a:r>
            <a:r>
              <a:rPr sz="900" spc="5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55" dirty="0">
                <a:solidFill>
                  <a:srgbClr val="0C0C0C"/>
                </a:solidFill>
                <a:latin typeface="Lucida Sans Unicode"/>
                <a:cs typeface="Lucida Sans Unicode"/>
              </a:rPr>
              <a:t>as</a:t>
            </a:r>
            <a:r>
              <a:rPr sz="900" spc="5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mean,</a:t>
            </a:r>
            <a:r>
              <a:rPr sz="900" spc="5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median,</a:t>
            </a:r>
            <a:r>
              <a:rPr sz="900" spc="5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-20" dirty="0">
                <a:solidFill>
                  <a:srgbClr val="0C0C0C"/>
                </a:solidFill>
                <a:latin typeface="Lucida Sans Unicode"/>
                <a:cs typeface="Lucida Sans Unicode"/>
              </a:rPr>
              <a:t>etc.</a:t>
            </a:r>
            <a:endParaRPr sz="900">
              <a:latin typeface="Lucida Sans Unicode"/>
              <a:cs typeface="Lucida Sans Unicode"/>
            </a:endParaRPr>
          </a:p>
          <a:p>
            <a:pPr marL="12700" marR="45720">
              <a:lnSpc>
                <a:spcPct val="120000"/>
              </a:lnSpc>
              <a:spcBef>
                <a:spcPts val="600"/>
              </a:spcBef>
            </a:pPr>
            <a:r>
              <a:rPr sz="900" spc="50" dirty="0">
                <a:solidFill>
                  <a:srgbClr val="0C0C0C"/>
                </a:solidFill>
                <a:latin typeface="Lucida Sans Unicode"/>
                <a:cs typeface="Lucida Sans Unicode"/>
              </a:rPr>
              <a:t>Some</a:t>
            </a:r>
            <a:r>
              <a:rPr sz="900" spc="-3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of</a:t>
            </a:r>
            <a:r>
              <a:rPr sz="900" spc="-3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the</a:t>
            </a:r>
            <a:r>
              <a:rPr sz="900" spc="-3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50" dirty="0">
                <a:solidFill>
                  <a:srgbClr val="0C0C0C"/>
                </a:solidFill>
                <a:latin typeface="Lucida Sans Unicode"/>
                <a:cs typeface="Lucida Sans Unicode"/>
              </a:rPr>
              <a:t>common</a:t>
            </a:r>
            <a:r>
              <a:rPr sz="900" spc="-3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60" dirty="0">
                <a:solidFill>
                  <a:srgbClr val="0C0C0C"/>
                </a:solidFill>
                <a:latin typeface="Lucida Sans Unicode"/>
                <a:cs typeface="Lucida Sans Unicode"/>
              </a:rPr>
              <a:t>data</a:t>
            </a:r>
            <a:r>
              <a:rPr sz="900" spc="-3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-20" dirty="0">
                <a:solidFill>
                  <a:srgbClr val="0C0C0C"/>
                </a:solidFill>
                <a:latin typeface="Lucida Sans Unicode"/>
                <a:cs typeface="Lucida Sans Unicode"/>
              </a:rPr>
              <a:t>type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corrections</a:t>
            </a:r>
            <a:r>
              <a:rPr sz="900" spc="2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are</a:t>
            </a:r>
            <a:r>
              <a:rPr sz="900" spc="2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-114" dirty="0">
                <a:solidFill>
                  <a:srgbClr val="0C0C0C"/>
                </a:solidFill>
                <a:latin typeface="Lucida Sans Unicode"/>
                <a:cs typeface="Lucida Sans Unicode"/>
              </a:rPr>
              <a:t>—</a:t>
            </a:r>
            <a:r>
              <a:rPr sz="900" spc="2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string</a:t>
            </a:r>
            <a:r>
              <a:rPr sz="900" spc="2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-25" dirty="0">
                <a:solidFill>
                  <a:srgbClr val="0C0C0C"/>
                </a:solidFill>
                <a:latin typeface="Lucida Sans Unicode"/>
                <a:cs typeface="Lucida Sans Unicode"/>
              </a:rPr>
              <a:t>to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number:</a:t>
            </a:r>
            <a:r>
              <a:rPr sz="900" spc="-1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-90" dirty="0">
                <a:solidFill>
                  <a:srgbClr val="0C0C0C"/>
                </a:solidFill>
                <a:latin typeface="Lucida Sans Unicode"/>
                <a:cs typeface="Lucida Sans Unicode"/>
              </a:rPr>
              <a:t>"12,300"</a:t>
            </a:r>
            <a:r>
              <a:rPr sz="9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to</a:t>
            </a:r>
            <a:r>
              <a:rPr sz="900" spc="-1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-60" dirty="0">
                <a:solidFill>
                  <a:srgbClr val="0C0C0C"/>
                </a:solidFill>
                <a:latin typeface="Lucida Sans Unicode"/>
                <a:cs typeface="Lucida Sans Unicode"/>
              </a:rPr>
              <a:t>“12300”;</a:t>
            </a:r>
            <a:r>
              <a:rPr sz="9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 string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to</a:t>
            </a:r>
            <a:r>
              <a:rPr sz="9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date:</a:t>
            </a:r>
            <a:r>
              <a:rPr sz="900" spc="-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-65" dirty="0">
                <a:solidFill>
                  <a:srgbClr val="0C0C0C"/>
                </a:solidFill>
                <a:latin typeface="Lucida Sans Unicode"/>
                <a:cs typeface="Lucida Sans Unicode"/>
              </a:rPr>
              <a:t>"2013-</a:t>
            </a:r>
            <a:r>
              <a:rPr sz="900" spc="-60" dirty="0">
                <a:solidFill>
                  <a:srgbClr val="0C0C0C"/>
                </a:solidFill>
                <a:latin typeface="Lucida Sans Unicode"/>
                <a:cs typeface="Lucida Sans Unicode"/>
              </a:rPr>
              <a:t>Aug"</a:t>
            </a:r>
            <a:r>
              <a:rPr sz="900" spc="-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to</a:t>
            </a:r>
            <a:r>
              <a:rPr sz="900" spc="-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“2013/08”;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number to</a:t>
            </a:r>
            <a:r>
              <a:rPr sz="900" spc="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-20" dirty="0">
                <a:solidFill>
                  <a:srgbClr val="0C0C0C"/>
                </a:solidFill>
                <a:latin typeface="Lucida Sans Unicode"/>
                <a:cs typeface="Lucida Sans Unicode"/>
              </a:rPr>
              <a:t>string: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“PIN</a:t>
            </a:r>
            <a:r>
              <a:rPr sz="900" spc="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-20" dirty="0">
                <a:solidFill>
                  <a:srgbClr val="0C0C0C"/>
                </a:solidFill>
                <a:latin typeface="Lucida Sans Unicode"/>
                <a:cs typeface="Lucida Sans Unicode"/>
              </a:rPr>
              <a:t>Code </a:t>
            </a:r>
            <a:r>
              <a:rPr sz="900" spc="-135" dirty="0">
                <a:solidFill>
                  <a:srgbClr val="0C0C0C"/>
                </a:solidFill>
                <a:latin typeface="Lucida Sans Unicode"/>
                <a:cs typeface="Lucida Sans Unicode"/>
              </a:rPr>
              <a:t>110001”</a:t>
            </a:r>
            <a:r>
              <a:rPr sz="900" spc="-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to</a:t>
            </a:r>
            <a:r>
              <a:rPr sz="900" spc="-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-125" dirty="0">
                <a:solidFill>
                  <a:srgbClr val="0C0C0C"/>
                </a:solidFill>
                <a:latin typeface="Lucida Sans Unicode"/>
                <a:cs typeface="Lucida Sans Unicode"/>
              </a:rPr>
              <a:t>"110001";</a:t>
            </a:r>
            <a:r>
              <a:rPr sz="900" spc="-20" dirty="0">
                <a:solidFill>
                  <a:srgbClr val="0C0C0C"/>
                </a:solidFill>
                <a:latin typeface="Lucida Sans Unicode"/>
                <a:cs typeface="Lucida Sans Unicode"/>
              </a:rPr>
              <a:t> etc.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94499" y="1738361"/>
            <a:ext cx="1892300" cy="1583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900" spc="-40" dirty="0">
                <a:solidFill>
                  <a:srgbClr val="0C0C0C"/>
                </a:solidFill>
                <a:latin typeface="Lucida Sans Unicode"/>
                <a:cs typeface="Lucida Sans Unicode"/>
              </a:rPr>
              <a:t>If</a:t>
            </a:r>
            <a:r>
              <a:rPr sz="900" spc="4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some</a:t>
            </a:r>
            <a:r>
              <a:rPr sz="900" spc="4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of</a:t>
            </a:r>
            <a:r>
              <a:rPr sz="900" spc="4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the</a:t>
            </a:r>
            <a:r>
              <a:rPr sz="900" spc="4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values</a:t>
            </a:r>
            <a:r>
              <a:rPr sz="900" spc="4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are</a:t>
            </a:r>
            <a:r>
              <a:rPr sz="900" spc="4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beyond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logical</a:t>
            </a:r>
            <a:r>
              <a:rPr sz="900" spc="2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range,</a:t>
            </a:r>
            <a:r>
              <a:rPr sz="900" spc="2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-25" dirty="0">
                <a:solidFill>
                  <a:srgbClr val="0C0C0C"/>
                </a:solidFill>
                <a:latin typeface="Lucida Sans Unicode"/>
                <a:cs typeface="Lucida Sans Unicode"/>
              </a:rPr>
              <a:t>e.g.</a:t>
            </a:r>
            <a:r>
              <a:rPr sz="900" spc="2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temperature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less</a:t>
            </a:r>
            <a:r>
              <a:rPr sz="900" spc="-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than</a:t>
            </a:r>
            <a:r>
              <a:rPr sz="900" spc="-2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-30" dirty="0">
                <a:solidFill>
                  <a:srgbClr val="0C0C0C"/>
                </a:solidFill>
                <a:latin typeface="Lucida Sans Unicode"/>
                <a:cs typeface="Lucida Sans Unicode"/>
              </a:rPr>
              <a:t>-</a:t>
            </a:r>
            <a:r>
              <a:rPr sz="900" spc="-20" dirty="0">
                <a:solidFill>
                  <a:srgbClr val="0C0C0C"/>
                </a:solidFill>
                <a:latin typeface="Lucida Sans Unicode"/>
                <a:cs typeface="Lucida Sans Unicode"/>
              </a:rPr>
              <a:t>273° </a:t>
            </a:r>
            <a:r>
              <a:rPr sz="900" spc="65" dirty="0">
                <a:solidFill>
                  <a:srgbClr val="0C0C0C"/>
                </a:solidFill>
                <a:latin typeface="Lucida Sans Unicode"/>
                <a:cs typeface="Lucida Sans Unicode"/>
              </a:rPr>
              <a:t>C</a:t>
            </a:r>
            <a:r>
              <a:rPr sz="900" spc="-2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70" dirty="0">
                <a:solidFill>
                  <a:srgbClr val="0C0C0C"/>
                </a:solidFill>
                <a:latin typeface="Lucida Sans Unicode"/>
                <a:cs typeface="Lucida Sans Unicode"/>
              </a:rPr>
              <a:t>(0°</a:t>
            </a:r>
            <a:r>
              <a:rPr sz="900" spc="-2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K),</a:t>
            </a:r>
            <a:r>
              <a:rPr sz="900" spc="-25" dirty="0">
                <a:solidFill>
                  <a:srgbClr val="0C0C0C"/>
                </a:solidFill>
                <a:latin typeface="Lucida Sans Unicode"/>
                <a:cs typeface="Lucida Sans Unicode"/>
              </a:rPr>
              <a:t> you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would</a:t>
            </a:r>
            <a:r>
              <a:rPr sz="900" spc="6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need</a:t>
            </a:r>
            <a:r>
              <a:rPr sz="900" spc="7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to</a:t>
            </a:r>
            <a:r>
              <a:rPr sz="900" spc="7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correct</a:t>
            </a:r>
            <a:r>
              <a:rPr sz="900" spc="7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them</a:t>
            </a:r>
            <a:r>
              <a:rPr sz="900" spc="7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20" dirty="0">
                <a:solidFill>
                  <a:srgbClr val="0C0C0C"/>
                </a:solidFill>
                <a:latin typeface="Lucida Sans Unicode"/>
                <a:cs typeface="Lucida Sans Unicode"/>
              </a:rPr>
              <a:t>as </a:t>
            </a:r>
            <a:r>
              <a:rPr sz="9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required.</a:t>
            </a:r>
            <a:endParaRPr sz="900">
              <a:latin typeface="Lucida Sans Unicode"/>
              <a:cs typeface="Lucida Sans Unicode"/>
            </a:endParaRPr>
          </a:p>
          <a:p>
            <a:pPr marL="12700" marR="79375">
              <a:lnSpc>
                <a:spcPct val="120000"/>
              </a:lnSpc>
              <a:spcBef>
                <a:spcPts val="600"/>
              </a:spcBef>
            </a:pP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A close </a:t>
            </a:r>
            <a:r>
              <a:rPr sz="9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look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 would help</a:t>
            </a:r>
            <a:r>
              <a:rPr sz="900" spc="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-25" dirty="0">
                <a:solidFill>
                  <a:srgbClr val="0C0C0C"/>
                </a:solidFill>
                <a:latin typeface="Lucida Sans Unicode"/>
                <a:cs typeface="Lucida Sans Unicode"/>
              </a:rPr>
              <a:t>you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check</a:t>
            </a:r>
            <a:r>
              <a:rPr sz="900" spc="4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-40" dirty="0">
                <a:solidFill>
                  <a:srgbClr val="0C0C0C"/>
                </a:solidFill>
                <a:latin typeface="Lucida Sans Unicode"/>
                <a:cs typeface="Lucida Sans Unicode"/>
              </a:rPr>
              <a:t>if</a:t>
            </a:r>
            <a:r>
              <a:rPr sz="900" spc="5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there</a:t>
            </a:r>
            <a:r>
              <a:rPr sz="900" spc="4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is</a:t>
            </a:r>
            <a:r>
              <a:rPr sz="900" spc="5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scope</a:t>
            </a:r>
            <a:r>
              <a:rPr sz="900" spc="4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-25" dirty="0">
                <a:solidFill>
                  <a:srgbClr val="0C0C0C"/>
                </a:solidFill>
                <a:latin typeface="Lucida Sans Unicode"/>
                <a:cs typeface="Lucida Sans Unicode"/>
              </a:rPr>
              <a:t>for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correction,</a:t>
            </a:r>
            <a:r>
              <a:rPr sz="900" spc="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or</a:t>
            </a:r>
            <a:r>
              <a:rPr sz="90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-40" dirty="0">
                <a:solidFill>
                  <a:srgbClr val="0C0C0C"/>
                </a:solidFill>
                <a:latin typeface="Lucida Sans Unicode"/>
                <a:cs typeface="Lucida Sans Unicode"/>
              </a:rPr>
              <a:t>if</a:t>
            </a:r>
            <a:r>
              <a:rPr sz="900" spc="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the</a:t>
            </a:r>
            <a:r>
              <a:rPr sz="90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value</a:t>
            </a:r>
            <a:r>
              <a:rPr sz="900" spc="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needs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to</a:t>
            </a:r>
            <a:r>
              <a:rPr sz="900" spc="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be</a:t>
            </a:r>
            <a:r>
              <a:rPr sz="900" spc="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removed.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85538" y="1738361"/>
            <a:ext cx="1934845" cy="354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Values</a:t>
            </a:r>
            <a:r>
              <a:rPr sz="9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that</a:t>
            </a:r>
            <a:r>
              <a:rPr sz="9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don’t</a:t>
            </a:r>
            <a:r>
              <a:rPr sz="9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follow</a:t>
            </a:r>
            <a:r>
              <a:rPr sz="900" spc="-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105" dirty="0">
                <a:solidFill>
                  <a:srgbClr val="0C0C0C"/>
                </a:solidFill>
                <a:latin typeface="Lucida Sans Unicode"/>
                <a:cs typeface="Lucida Sans Unicode"/>
              </a:rPr>
              <a:t>a</a:t>
            </a:r>
            <a:r>
              <a:rPr sz="9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 defined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structure</a:t>
            </a:r>
            <a:r>
              <a:rPr sz="90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65" dirty="0">
                <a:solidFill>
                  <a:srgbClr val="0C0C0C"/>
                </a:solidFill>
                <a:latin typeface="Lucida Sans Unicode"/>
                <a:cs typeface="Lucida Sans Unicode"/>
              </a:rPr>
              <a:t>can</a:t>
            </a:r>
            <a:r>
              <a:rPr sz="900" spc="1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be</a:t>
            </a:r>
            <a:r>
              <a:rPr sz="900" spc="1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removed.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85538" y="2384537"/>
            <a:ext cx="1893570" cy="1013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900" spc="-45" dirty="0">
                <a:solidFill>
                  <a:srgbClr val="0C0C0C"/>
                </a:solidFill>
                <a:latin typeface="Lucida Sans Unicode"/>
                <a:cs typeface="Lucida Sans Unicode"/>
              </a:rPr>
              <a:t>E.g.</a:t>
            </a:r>
            <a:r>
              <a:rPr sz="9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 In</a:t>
            </a:r>
            <a:r>
              <a:rPr sz="900" spc="-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105" dirty="0">
                <a:solidFill>
                  <a:srgbClr val="0C0C0C"/>
                </a:solidFill>
                <a:latin typeface="Lucida Sans Unicode"/>
                <a:cs typeface="Lucida Sans Unicode"/>
              </a:rPr>
              <a:t>a</a:t>
            </a:r>
            <a:r>
              <a:rPr sz="900" spc="-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60" dirty="0">
                <a:solidFill>
                  <a:srgbClr val="0C0C0C"/>
                </a:solidFill>
                <a:latin typeface="Lucida Sans Unicode"/>
                <a:cs typeface="Lucida Sans Unicode"/>
              </a:rPr>
              <a:t>data</a:t>
            </a:r>
            <a:r>
              <a:rPr sz="9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set</a:t>
            </a:r>
            <a:r>
              <a:rPr sz="900" spc="-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containing</a:t>
            </a:r>
            <a:r>
              <a:rPr sz="900" spc="-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-25" dirty="0">
                <a:solidFill>
                  <a:srgbClr val="0C0C0C"/>
                </a:solidFill>
                <a:latin typeface="Lucida Sans Unicode"/>
                <a:cs typeface="Lucida Sans Unicode"/>
              </a:rPr>
              <a:t>pin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codes of Indian</a:t>
            </a:r>
            <a:r>
              <a:rPr sz="900" spc="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cities,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105" dirty="0">
                <a:solidFill>
                  <a:srgbClr val="0C0C0C"/>
                </a:solidFill>
                <a:latin typeface="Lucida Sans Unicode"/>
                <a:cs typeface="Lucida Sans Unicode"/>
              </a:rPr>
              <a:t>a</a:t>
            </a:r>
            <a:r>
              <a:rPr sz="900" spc="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pin </a:t>
            </a:r>
            <a:r>
              <a:rPr sz="900" spc="-20" dirty="0">
                <a:solidFill>
                  <a:srgbClr val="0C0C0C"/>
                </a:solidFill>
                <a:latin typeface="Lucida Sans Unicode"/>
                <a:cs typeface="Lucida Sans Unicode"/>
              </a:rPr>
              <a:t>code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of</a:t>
            </a:r>
            <a:r>
              <a:rPr sz="900" spc="-1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-180" dirty="0">
                <a:solidFill>
                  <a:srgbClr val="0C0C0C"/>
                </a:solidFill>
                <a:latin typeface="Lucida Sans Unicode"/>
                <a:cs typeface="Lucida Sans Unicode"/>
              </a:rPr>
              <a:t>12</a:t>
            </a:r>
            <a:r>
              <a:rPr sz="900" spc="-1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digits</a:t>
            </a:r>
            <a:r>
              <a:rPr sz="900" spc="-1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would</a:t>
            </a:r>
            <a:r>
              <a:rPr sz="9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be</a:t>
            </a:r>
            <a:r>
              <a:rPr sz="900" spc="-1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55" dirty="0">
                <a:solidFill>
                  <a:srgbClr val="0C0C0C"/>
                </a:solidFill>
                <a:latin typeface="Lucida Sans Unicode"/>
                <a:cs typeface="Lucida Sans Unicode"/>
              </a:rPr>
              <a:t>an</a:t>
            </a:r>
            <a:r>
              <a:rPr sz="900" spc="-1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invalid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value</a:t>
            </a:r>
            <a:r>
              <a:rPr sz="900" spc="4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50" dirty="0">
                <a:solidFill>
                  <a:srgbClr val="0C0C0C"/>
                </a:solidFill>
                <a:latin typeface="Lucida Sans Unicode"/>
                <a:cs typeface="Lucida Sans Unicode"/>
              </a:rPr>
              <a:t>and</a:t>
            </a:r>
            <a:r>
              <a:rPr sz="900" spc="4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needs</a:t>
            </a:r>
            <a:r>
              <a:rPr sz="900" spc="5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to</a:t>
            </a:r>
            <a:r>
              <a:rPr sz="900" spc="4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be</a:t>
            </a:r>
            <a:r>
              <a:rPr sz="900" spc="4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removed. Similarly,</a:t>
            </a:r>
            <a:r>
              <a:rPr sz="900" spc="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105" dirty="0">
                <a:solidFill>
                  <a:srgbClr val="0C0C0C"/>
                </a:solidFill>
                <a:latin typeface="Lucida Sans Unicode"/>
                <a:cs typeface="Lucida Sans Unicode"/>
              </a:rPr>
              <a:t>a</a:t>
            </a:r>
            <a:r>
              <a:rPr sz="900" spc="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phone</a:t>
            </a:r>
            <a:r>
              <a:rPr sz="900" spc="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number</a:t>
            </a:r>
            <a:r>
              <a:rPr sz="900" spc="3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of</a:t>
            </a:r>
            <a:r>
              <a:rPr sz="900" spc="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-25" dirty="0">
                <a:solidFill>
                  <a:srgbClr val="0C0C0C"/>
                </a:solidFill>
                <a:latin typeface="Lucida Sans Unicode"/>
                <a:cs typeface="Lucida Sans Unicode"/>
              </a:rPr>
              <a:t>12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digits</a:t>
            </a:r>
            <a:r>
              <a:rPr sz="900" spc="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would</a:t>
            </a:r>
            <a:r>
              <a:rPr sz="90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be</a:t>
            </a:r>
            <a:r>
              <a:rPr sz="90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55" dirty="0">
                <a:solidFill>
                  <a:srgbClr val="0C0C0C"/>
                </a:solidFill>
                <a:latin typeface="Lucida Sans Unicode"/>
                <a:cs typeface="Lucida Sans Unicode"/>
              </a:rPr>
              <a:t>an</a:t>
            </a:r>
            <a:r>
              <a:rPr sz="900" spc="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dirty="0">
                <a:solidFill>
                  <a:srgbClr val="0C0C0C"/>
                </a:solidFill>
                <a:latin typeface="Lucida Sans Unicode"/>
                <a:cs typeface="Lucida Sans Unicode"/>
              </a:rPr>
              <a:t>invalid</a:t>
            </a:r>
            <a:r>
              <a:rPr sz="90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900" spc="-20" dirty="0">
                <a:solidFill>
                  <a:srgbClr val="0C0C0C"/>
                </a:solidFill>
                <a:latin typeface="Lucida Sans Unicode"/>
                <a:cs typeface="Lucida Sans Unicode"/>
              </a:rPr>
              <a:t>value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spc="-10" dirty="0"/>
              <a:t>zepanalytics.com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910601"/>
              <a:ext cx="6366510" cy="1839595"/>
            </a:xfrm>
            <a:custGeom>
              <a:avLst/>
              <a:gdLst/>
              <a:ahLst/>
              <a:cxnLst/>
              <a:rect l="l" t="t" r="r" b="b"/>
              <a:pathLst>
                <a:path w="6366510" h="1839595">
                  <a:moveTo>
                    <a:pt x="6366076" y="1839594"/>
                  </a:moveTo>
                  <a:lnTo>
                    <a:pt x="0" y="1839594"/>
                  </a:lnTo>
                  <a:lnTo>
                    <a:pt x="0" y="0"/>
                  </a:lnTo>
                  <a:lnTo>
                    <a:pt x="6366076" y="0"/>
                  </a:lnTo>
                  <a:lnTo>
                    <a:pt x="6366076" y="1839594"/>
                  </a:lnTo>
                  <a:close/>
                </a:path>
              </a:pathLst>
            </a:custGeom>
            <a:solidFill>
              <a:srgbClr val="00A1CC">
                <a:alpha val="8392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3798" y="4688173"/>
              <a:ext cx="186899" cy="1868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0" y="1910601"/>
            <a:ext cx="6366510" cy="1839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89"/>
              </a:spcBef>
            </a:pPr>
            <a:endParaRPr sz="2400">
              <a:latin typeface="Times New Roman"/>
              <a:cs typeface="Times New Roman"/>
            </a:endParaRPr>
          </a:p>
          <a:p>
            <a:pPr marL="399415">
              <a:lnSpc>
                <a:spcPct val="100000"/>
              </a:lnSpc>
            </a:pPr>
            <a:r>
              <a:rPr sz="2400" spc="-120" dirty="0">
                <a:solidFill>
                  <a:srgbClr val="FFFFFF"/>
                </a:solidFill>
                <a:latin typeface="Arial Black"/>
                <a:cs typeface="Arial Black"/>
              </a:rPr>
              <a:t>Types</a:t>
            </a:r>
            <a:r>
              <a:rPr sz="2400" spc="-26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400" spc="-85" dirty="0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sz="2400" spc="-26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 Black"/>
                <a:cs typeface="Arial Black"/>
              </a:rPr>
              <a:t>Data</a:t>
            </a:r>
            <a:endParaRPr sz="2400">
              <a:latin typeface="Arial Black"/>
              <a:cs typeface="Arial Black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0050" y="2150327"/>
            <a:ext cx="552447" cy="552447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spc="-10" dirty="0"/>
              <a:t>zepanalytics.com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01373" y="798723"/>
            <a:ext cx="1741805" cy="579755"/>
          </a:xfrm>
          <a:custGeom>
            <a:avLst/>
            <a:gdLst/>
            <a:ahLst/>
            <a:cxnLst/>
            <a:rect l="l" t="t" r="r" b="b"/>
            <a:pathLst>
              <a:path w="1741804" h="579755">
                <a:moveTo>
                  <a:pt x="1741252" y="579268"/>
                </a:moveTo>
                <a:lnTo>
                  <a:pt x="0" y="579268"/>
                </a:lnTo>
                <a:lnTo>
                  <a:pt x="0" y="0"/>
                </a:lnTo>
                <a:lnTo>
                  <a:pt x="1741252" y="0"/>
                </a:lnTo>
                <a:lnTo>
                  <a:pt x="1741252" y="579268"/>
                </a:lnTo>
                <a:close/>
              </a:path>
            </a:pathLst>
          </a:custGeom>
          <a:solidFill>
            <a:srgbClr val="4A6F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15737" y="994377"/>
            <a:ext cx="91313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5" dirty="0">
                <a:solidFill>
                  <a:srgbClr val="FFFFFF"/>
                </a:solidFill>
                <a:latin typeface="Arial Black"/>
                <a:cs typeface="Arial Black"/>
              </a:rPr>
              <a:t>Types</a:t>
            </a:r>
            <a:r>
              <a:rPr sz="1000" spc="-9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sz="1000" spc="-9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Arial Black"/>
                <a:cs typeface="Arial Black"/>
              </a:rPr>
              <a:t>Data</a:t>
            </a:r>
            <a:endParaRPr sz="1000">
              <a:latin typeface="Arial Black"/>
              <a:cs typeface="Arial Black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67314" y="1943891"/>
            <a:ext cx="3834765" cy="339725"/>
            <a:chOff x="467314" y="1943891"/>
            <a:chExt cx="3834765" cy="339725"/>
          </a:xfrm>
        </p:grpSpPr>
        <p:sp>
          <p:nvSpPr>
            <p:cNvPr id="5" name="object 5"/>
            <p:cNvSpPr/>
            <p:nvPr/>
          </p:nvSpPr>
          <p:spPr>
            <a:xfrm>
              <a:off x="473664" y="1950241"/>
              <a:ext cx="3822065" cy="327025"/>
            </a:xfrm>
            <a:custGeom>
              <a:avLst/>
              <a:gdLst/>
              <a:ahLst/>
              <a:cxnLst/>
              <a:rect l="l" t="t" r="r" b="b"/>
              <a:pathLst>
                <a:path w="3822065" h="327025">
                  <a:moveTo>
                    <a:pt x="3821533" y="326971"/>
                  </a:moveTo>
                  <a:lnTo>
                    <a:pt x="0" y="326971"/>
                  </a:lnTo>
                  <a:lnTo>
                    <a:pt x="0" y="0"/>
                  </a:lnTo>
                  <a:lnTo>
                    <a:pt x="3821533" y="0"/>
                  </a:lnTo>
                  <a:lnTo>
                    <a:pt x="3821533" y="326971"/>
                  </a:lnTo>
                  <a:close/>
                </a:path>
              </a:pathLst>
            </a:custGeom>
            <a:solidFill>
              <a:srgbClr val="218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3664" y="1950241"/>
              <a:ext cx="3822065" cy="327025"/>
            </a:xfrm>
            <a:custGeom>
              <a:avLst/>
              <a:gdLst/>
              <a:ahLst/>
              <a:cxnLst/>
              <a:rect l="l" t="t" r="r" b="b"/>
              <a:pathLst>
                <a:path w="3822065" h="327025">
                  <a:moveTo>
                    <a:pt x="0" y="0"/>
                  </a:moveTo>
                  <a:lnTo>
                    <a:pt x="3821533" y="0"/>
                  </a:lnTo>
                  <a:lnTo>
                    <a:pt x="3821533" y="326971"/>
                  </a:lnTo>
                  <a:lnTo>
                    <a:pt x="0" y="326971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218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006179" y="2019747"/>
            <a:ext cx="7569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solidFill>
                  <a:srgbClr val="FDFDFD"/>
                </a:solidFill>
                <a:latin typeface="Arial Black"/>
                <a:cs typeface="Arial Black"/>
              </a:rPr>
              <a:t>Qualitative</a:t>
            </a:r>
            <a:endParaRPr sz="1000">
              <a:latin typeface="Arial Black"/>
              <a:cs typeface="Arial Black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842451" y="1943891"/>
            <a:ext cx="3834765" cy="339090"/>
            <a:chOff x="4842451" y="1943891"/>
            <a:chExt cx="3834765" cy="339090"/>
          </a:xfrm>
        </p:grpSpPr>
        <p:sp>
          <p:nvSpPr>
            <p:cNvPr id="9" name="object 9"/>
            <p:cNvSpPr/>
            <p:nvPr/>
          </p:nvSpPr>
          <p:spPr>
            <a:xfrm>
              <a:off x="4848801" y="1950241"/>
              <a:ext cx="3822065" cy="326390"/>
            </a:xfrm>
            <a:custGeom>
              <a:avLst/>
              <a:gdLst/>
              <a:ahLst/>
              <a:cxnLst/>
              <a:rect l="l" t="t" r="r" b="b"/>
              <a:pathLst>
                <a:path w="3822065" h="326389">
                  <a:moveTo>
                    <a:pt x="3821533" y="326238"/>
                  </a:moveTo>
                  <a:lnTo>
                    <a:pt x="0" y="326238"/>
                  </a:lnTo>
                  <a:lnTo>
                    <a:pt x="0" y="0"/>
                  </a:lnTo>
                  <a:lnTo>
                    <a:pt x="3821533" y="0"/>
                  </a:lnTo>
                  <a:lnTo>
                    <a:pt x="3821533" y="326238"/>
                  </a:lnTo>
                  <a:close/>
                </a:path>
              </a:pathLst>
            </a:custGeom>
            <a:solidFill>
              <a:srgbClr val="283D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48801" y="1950241"/>
              <a:ext cx="3822065" cy="326390"/>
            </a:xfrm>
            <a:custGeom>
              <a:avLst/>
              <a:gdLst/>
              <a:ahLst/>
              <a:cxnLst/>
              <a:rect l="l" t="t" r="r" b="b"/>
              <a:pathLst>
                <a:path w="3822065" h="326389">
                  <a:moveTo>
                    <a:pt x="0" y="0"/>
                  </a:moveTo>
                  <a:lnTo>
                    <a:pt x="3821533" y="0"/>
                  </a:lnTo>
                  <a:lnTo>
                    <a:pt x="3821533" y="326238"/>
                  </a:lnTo>
                  <a:lnTo>
                    <a:pt x="0" y="326238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283D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331488" y="2019380"/>
            <a:ext cx="85661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solidFill>
                  <a:srgbClr val="FDFDFD"/>
                </a:solidFill>
                <a:latin typeface="Arial Black"/>
                <a:cs typeface="Arial Black"/>
              </a:rPr>
              <a:t>Quantitative</a:t>
            </a:r>
            <a:endParaRPr sz="1000">
              <a:latin typeface="Arial Black"/>
              <a:cs typeface="Arial Black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73664" y="2276480"/>
            <a:ext cx="3822065" cy="554355"/>
          </a:xfrm>
          <a:custGeom>
            <a:avLst/>
            <a:gdLst/>
            <a:ahLst/>
            <a:cxnLst/>
            <a:rect l="l" t="t" r="r" b="b"/>
            <a:pathLst>
              <a:path w="3822065" h="554355">
                <a:moveTo>
                  <a:pt x="0" y="0"/>
                </a:moveTo>
                <a:lnTo>
                  <a:pt x="3821533" y="0"/>
                </a:lnTo>
                <a:lnTo>
                  <a:pt x="3821533" y="553997"/>
                </a:lnTo>
                <a:lnTo>
                  <a:pt x="0" y="553997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2181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86227" y="2337579"/>
            <a:ext cx="2997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6090" marR="5080" indent="-454025">
              <a:lnSpc>
                <a:spcPct val="120000"/>
              </a:lnSpc>
              <a:spcBef>
                <a:spcPts val="100"/>
              </a:spcBef>
            </a:pPr>
            <a:r>
              <a:rPr sz="1000" spc="10" dirty="0">
                <a:solidFill>
                  <a:srgbClr val="171616"/>
                </a:solidFill>
                <a:latin typeface="Lucida Sans Unicode"/>
                <a:cs typeface="Lucida Sans Unicode"/>
              </a:rPr>
              <a:t>A</a:t>
            </a:r>
            <a:r>
              <a:rPr sz="1000" spc="1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1000" spc="10" dirty="0">
                <a:solidFill>
                  <a:srgbClr val="171616"/>
                </a:solidFill>
                <a:latin typeface="Lucida Sans Unicode"/>
                <a:cs typeface="Lucida Sans Unicode"/>
              </a:rPr>
              <a:t>variable</a:t>
            </a:r>
            <a:r>
              <a:rPr sz="1000" spc="1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1000" spc="10" dirty="0">
                <a:solidFill>
                  <a:srgbClr val="171616"/>
                </a:solidFill>
                <a:latin typeface="Lucida Sans Unicode"/>
                <a:cs typeface="Lucida Sans Unicode"/>
              </a:rPr>
              <a:t>which</a:t>
            </a:r>
            <a:r>
              <a:rPr sz="1000" spc="1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1000" spc="10" dirty="0">
                <a:solidFill>
                  <a:srgbClr val="171616"/>
                </a:solidFill>
                <a:latin typeface="Lucida Sans Unicode"/>
                <a:cs typeface="Lucida Sans Unicode"/>
              </a:rPr>
              <a:t>able</a:t>
            </a:r>
            <a:r>
              <a:rPr sz="1000" spc="2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1000" spc="10" dirty="0">
                <a:solidFill>
                  <a:srgbClr val="171616"/>
                </a:solidFill>
                <a:latin typeface="Lucida Sans Unicode"/>
                <a:cs typeface="Lucida Sans Unicode"/>
              </a:rPr>
              <a:t>to</a:t>
            </a:r>
            <a:r>
              <a:rPr sz="1000" spc="1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1000" spc="10" dirty="0">
                <a:solidFill>
                  <a:srgbClr val="171616"/>
                </a:solidFill>
                <a:latin typeface="Lucida Sans Unicode"/>
                <a:cs typeface="Lucida Sans Unicode"/>
              </a:rPr>
              <a:t>describe</a:t>
            </a:r>
            <a:r>
              <a:rPr sz="1000" spc="1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1000" spc="10" dirty="0">
                <a:solidFill>
                  <a:srgbClr val="171616"/>
                </a:solidFill>
                <a:latin typeface="Lucida Sans Unicode"/>
                <a:cs typeface="Lucida Sans Unicode"/>
              </a:rPr>
              <a:t>quality</a:t>
            </a:r>
            <a:r>
              <a:rPr sz="1000" spc="2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171616"/>
                </a:solidFill>
                <a:latin typeface="Lucida Sans Unicode"/>
                <a:cs typeface="Lucida Sans Unicode"/>
              </a:rPr>
              <a:t>of</a:t>
            </a:r>
            <a:r>
              <a:rPr sz="1000" spc="1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1000" spc="-25" dirty="0">
                <a:solidFill>
                  <a:srgbClr val="171616"/>
                </a:solidFill>
                <a:latin typeface="Lucida Sans Unicode"/>
                <a:cs typeface="Lucida Sans Unicode"/>
              </a:rPr>
              <a:t>the </a:t>
            </a:r>
            <a:r>
              <a:rPr sz="1000" dirty="0">
                <a:solidFill>
                  <a:srgbClr val="171616"/>
                </a:solidFill>
                <a:latin typeface="Lucida Sans Unicode"/>
                <a:cs typeface="Lucida Sans Unicode"/>
              </a:rPr>
              <a:t>population.</a:t>
            </a:r>
            <a:r>
              <a:rPr sz="1000" spc="26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171616"/>
                </a:solidFill>
                <a:latin typeface="Lucida Sans Unicode"/>
                <a:cs typeface="Lucida Sans Unicode"/>
              </a:rPr>
              <a:t>(Categorical</a:t>
            </a:r>
            <a:r>
              <a:rPr sz="1000" spc="26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171616"/>
                </a:solidFill>
                <a:latin typeface="Lucida Sans Unicode"/>
                <a:cs typeface="Lucida Sans Unicode"/>
              </a:rPr>
              <a:t>values)</a:t>
            </a:r>
            <a:endParaRPr sz="1000">
              <a:latin typeface="Lucida Sans Unicode"/>
              <a:cs typeface="Lucida Sans Unicode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842451" y="2270130"/>
            <a:ext cx="3834765" cy="567055"/>
            <a:chOff x="4842451" y="2270130"/>
            <a:chExt cx="3834765" cy="567055"/>
          </a:xfrm>
        </p:grpSpPr>
        <p:sp>
          <p:nvSpPr>
            <p:cNvPr id="15" name="object 15"/>
            <p:cNvSpPr/>
            <p:nvPr/>
          </p:nvSpPr>
          <p:spPr>
            <a:xfrm>
              <a:off x="4848801" y="2276480"/>
              <a:ext cx="3822065" cy="554355"/>
            </a:xfrm>
            <a:custGeom>
              <a:avLst/>
              <a:gdLst/>
              <a:ahLst/>
              <a:cxnLst/>
              <a:rect l="l" t="t" r="r" b="b"/>
              <a:pathLst>
                <a:path w="3822065" h="554355">
                  <a:moveTo>
                    <a:pt x="3821533" y="553997"/>
                  </a:moveTo>
                  <a:lnTo>
                    <a:pt x="0" y="553997"/>
                  </a:lnTo>
                  <a:lnTo>
                    <a:pt x="0" y="0"/>
                  </a:lnTo>
                  <a:lnTo>
                    <a:pt x="3821533" y="0"/>
                  </a:lnTo>
                  <a:lnTo>
                    <a:pt x="3821533" y="5539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48801" y="2276480"/>
              <a:ext cx="3822065" cy="554355"/>
            </a:xfrm>
            <a:custGeom>
              <a:avLst/>
              <a:gdLst/>
              <a:ahLst/>
              <a:cxnLst/>
              <a:rect l="l" t="t" r="r" b="b"/>
              <a:pathLst>
                <a:path w="3822065" h="554355">
                  <a:moveTo>
                    <a:pt x="0" y="0"/>
                  </a:moveTo>
                  <a:lnTo>
                    <a:pt x="3821533" y="0"/>
                  </a:lnTo>
                  <a:lnTo>
                    <a:pt x="3821533" y="553997"/>
                  </a:lnTo>
                  <a:lnTo>
                    <a:pt x="0" y="553997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283D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445314" y="2337579"/>
            <a:ext cx="26295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5485" marR="5080" indent="-693420">
              <a:lnSpc>
                <a:spcPct val="120000"/>
              </a:lnSpc>
              <a:spcBef>
                <a:spcPts val="100"/>
              </a:spcBef>
            </a:pPr>
            <a:r>
              <a:rPr sz="100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A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variable</a:t>
            </a:r>
            <a:r>
              <a:rPr sz="1000" spc="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which</a:t>
            </a:r>
            <a:r>
              <a:rPr sz="1000" spc="31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quantify</a:t>
            </a:r>
            <a:r>
              <a:rPr sz="1000" spc="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the</a:t>
            </a:r>
            <a:r>
              <a:rPr sz="1000" spc="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population </a:t>
            </a:r>
            <a:r>
              <a:rPr sz="100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(Numerical</a:t>
            </a:r>
            <a:r>
              <a:rPr sz="1000" spc="16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values)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73664" y="3402726"/>
            <a:ext cx="1584325" cy="579755"/>
          </a:xfrm>
          <a:custGeom>
            <a:avLst/>
            <a:gdLst/>
            <a:ahLst/>
            <a:cxnLst/>
            <a:rect l="l" t="t" r="r" b="b"/>
            <a:pathLst>
              <a:path w="1584325" h="579754">
                <a:moveTo>
                  <a:pt x="1583697" y="579268"/>
                </a:moveTo>
                <a:lnTo>
                  <a:pt x="0" y="579268"/>
                </a:lnTo>
                <a:lnTo>
                  <a:pt x="0" y="0"/>
                </a:lnTo>
                <a:lnTo>
                  <a:pt x="1583697" y="0"/>
                </a:lnTo>
                <a:lnTo>
                  <a:pt x="1583697" y="579268"/>
                </a:lnTo>
                <a:close/>
              </a:path>
            </a:pathLst>
          </a:custGeom>
          <a:solidFill>
            <a:srgbClr val="218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74095" y="3598380"/>
            <a:ext cx="58356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Arial Black"/>
                <a:cs typeface="Arial Black"/>
              </a:rPr>
              <a:t>Nominal</a:t>
            </a:r>
            <a:endParaRPr sz="1000">
              <a:latin typeface="Arial Black"/>
              <a:cs typeface="Arial Black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661231" y="3402726"/>
            <a:ext cx="1634489" cy="579755"/>
          </a:xfrm>
          <a:custGeom>
            <a:avLst/>
            <a:gdLst/>
            <a:ahLst/>
            <a:cxnLst/>
            <a:rect l="l" t="t" r="r" b="b"/>
            <a:pathLst>
              <a:path w="1634489" h="579754">
                <a:moveTo>
                  <a:pt x="1633966" y="579268"/>
                </a:moveTo>
                <a:lnTo>
                  <a:pt x="0" y="579268"/>
                </a:lnTo>
                <a:lnTo>
                  <a:pt x="0" y="0"/>
                </a:lnTo>
                <a:lnTo>
                  <a:pt x="1633966" y="0"/>
                </a:lnTo>
                <a:lnTo>
                  <a:pt x="1633966" y="579268"/>
                </a:lnTo>
                <a:close/>
              </a:path>
            </a:pathLst>
          </a:custGeom>
          <a:solidFill>
            <a:srgbClr val="218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222025" y="3598380"/>
            <a:ext cx="51308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Arial Black"/>
                <a:cs typeface="Arial Black"/>
              </a:rPr>
              <a:t>Ordinal</a:t>
            </a:r>
            <a:endParaRPr sz="1000">
              <a:latin typeface="Arial Black"/>
              <a:cs typeface="Arial Black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848801" y="3402726"/>
            <a:ext cx="1634489" cy="579755"/>
          </a:xfrm>
          <a:custGeom>
            <a:avLst/>
            <a:gdLst/>
            <a:ahLst/>
            <a:cxnLst/>
            <a:rect l="l" t="t" r="r" b="b"/>
            <a:pathLst>
              <a:path w="1634489" h="579754">
                <a:moveTo>
                  <a:pt x="1633966" y="579268"/>
                </a:moveTo>
                <a:lnTo>
                  <a:pt x="0" y="579268"/>
                </a:lnTo>
                <a:lnTo>
                  <a:pt x="0" y="0"/>
                </a:lnTo>
                <a:lnTo>
                  <a:pt x="1633966" y="0"/>
                </a:lnTo>
                <a:lnTo>
                  <a:pt x="1633966" y="579268"/>
                </a:lnTo>
                <a:close/>
              </a:path>
            </a:pathLst>
          </a:custGeom>
          <a:solidFill>
            <a:srgbClr val="313E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383252" y="3598380"/>
            <a:ext cx="56578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45" dirty="0">
                <a:solidFill>
                  <a:srgbClr val="FFFFFF"/>
                </a:solidFill>
                <a:latin typeface="Arial Black"/>
                <a:cs typeface="Arial Black"/>
              </a:rPr>
              <a:t>Discrete</a:t>
            </a:r>
            <a:endParaRPr sz="1000">
              <a:latin typeface="Arial Black"/>
              <a:cs typeface="Arial Black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036368" y="3402726"/>
            <a:ext cx="1634489" cy="579755"/>
          </a:xfrm>
          <a:custGeom>
            <a:avLst/>
            <a:gdLst/>
            <a:ahLst/>
            <a:cxnLst/>
            <a:rect l="l" t="t" r="r" b="b"/>
            <a:pathLst>
              <a:path w="1634490" h="579754">
                <a:moveTo>
                  <a:pt x="1633967" y="579268"/>
                </a:moveTo>
                <a:lnTo>
                  <a:pt x="0" y="579268"/>
                </a:lnTo>
                <a:lnTo>
                  <a:pt x="0" y="0"/>
                </a:lnTo>
                <a:lnTo>
                  <a:pt x="1633967" y="0"/>
                </a:lnTo>
                <a:lnTo>
                  <a:pt x="1633967" y="579268"/>
                </a:lnTo>
                <a:close/>
              </a:path>
            </a:pathLst>
          </a:custGeom>
          <a:solidFill>
            <a:srgbClr val="313E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460374" y="3598380"/>
            <a:ext cx="78676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0" dirty="0">
                <a:solidFill>
                  <a:srgbClr val="FFFFFF"/>
                </a:solidFill>
                <a:latin typeface="Arial Black"/>
                <a:cs typeface="Arial Black"/>
              </a:rPr>
              <a:t>Continuous</a:t>
            </a:r>
            <a:endParaRPr sz="1000">
              <a:latin typeface="Arial Black"/>
              <a:cs typeface="Arial Black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265431" y="1377991"/>
            <a:ext cx="7714041" cy="3572727"/>
            <a:chOff x="1265431" y="1377991"/>
            <a:chExt cx="7714041" cy="3572727"/>
          </a:xfrm>
        </p:grpSpPr>
        <p:sp>
          <p:nvSpPr>
            <p:cNvPr id="27" name="object 27"/>
            <p:cNvSpPr/>
            <p:nvPr/>
          </p:nvSpPr>
          <p:spPr>
            <a:xfrm>
              <a:off x="1265431" y="1377991"/>
              <a:ext cx="6588125" cy="2025014"/>
            </a:xfrm>
            <a:custGeom>
              <a:avLst/>
              <a:gdLst/>
              <a:ahLst/>
              <a:cxnLst/>
              <a:rect l="l" t="t" r="r" b="b"/>
              <a:pathLst>
                <a:path w="6588125" h="2025014">
                  <a:moveTo>
                    <a:pt x="1118999" y="1452485"/>
                  </a:moveTo>
                  <a:lnTo>
                    <a:pt x="1118999" y="1738535"/>
                  </a:lnTo>
                  <a:lnTo>
                    <a:pt x="0" y="1738535"/>
                  </a:lnTo>
                  <a:lnTo>
                    <a:pt x="0" y="2024585"/>
                  </a:lnTo>
                </a:path>
                <a:path w="6588125" h="2025014">
                  <a:moveTo>
                    <a:pt x="1118999" y="1452485"/>
                  </a:moveTo>
                  <a:lnTo>
                    <a:pt x="1118999" y="1738535"/>
                  </a:lnTo>
                  <a:lnTo>
                    <a:pt x="2212799" y="1738535"/>
                  </a:lnTo>
                  <a:lnTo>
                    <a:pt x="2212799" y="2024585"/>
                  </a:lnTo>
                </a:path>
                <a:path w="6588125" h="2025014">
                  <a:moveTo>
                    <a:pt x="5494135" y="1452485"/>
                  </a:moveTo>
                  <a:lnTo>
                    <a:pt x="5494135" y="1738610"/>
                  </a:lnTo>
                  <a:lnTo>
                    <a:pt x="4400335" y="1738610"/>
                  </a:lnTo>
                  <a:lnTo>
                    <a:pt x="4400335" y="2024585"/>
                  </a:lnTo>
                </a:path>
                <a:path w="6588125" h="2025014">
                  <a:moveTo>
                    <a:pt x="5494135" y="1452485"/>
                  </a:moveTo>
                  <a:lnTo>
                    <a:pt x="5494135" y="1738610"/>
                  </a:lnTo>
                  <a:lnTo>
                    <a:pt x="6587935" y="1738610"/>
                  </a:lnTo>
                  <a:lnTo>
                    <a:pt x="6587935" y="2024585"/>
                  </a:lnTo>
                </a:path>
                <a:path w="6588125" h="2025014">
                  <a:moveTo>
                    <a:pt x="3306567" y="0"/>
                  </a:moveTo>
                  <a:lnTo>
                    <a:pt x="3306567" y="286124"/>
                  </a:lnTo>
                  <a:lnTo>
                    <a:pt x="1118967" y="286124"/>
                  </a:lnTo>
                  <a:lnTo>
                    <a:pt x="1118967" y="572099"/>
                  </a:lnTo>
                </a:path>
                <a:path w="6588125" h="2025014">
                  <a:moveTo>
                    <a:pt x="3306567" y="0"/>
                  </a:moveTo>
                  <a:lnTo>
                    <a:pt x="3306567" y="286124"/>
                  </a:lnTo>
                  <a:lnTo>
                    <a:pt x="5494167" y="286124"/>
                  </a:lnTo>
                  <a:lnTo>
                    <a:pt x="5494167" y="572099"/>
                  </a:lnTo>
                </a:path>
              </a:pathLst>
            </a:custGeom>
            <a:ln w="95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581972" y="4675128"/>
              <a:ext cx="5397500" cy="275590"/>
            </a:xfrm>
            <a:custGeom>
              <a:avLst/>
              <a:gdLst/>
              <a:ahLst/>
              <a:cxnLst/>
              <a:rect l="l" t="t" r="r" b="b"/>
              <a:pathLst>
                <a:path w="5397500" h="275589">
                  <a:moveTo>
                    <a:pt x="5397021" y="275006"/>
                  </a:moveTo>
                  <a:lnTo>
                    <a:pt x="0" y="275006"/>
                  </a:lnTo>
                  <a:lnTo>
                    <a:pt x="0" y="0"/>
                  </a:lnTo>
                  <a:lnTo>
                    <a:pt x="5397021" y="0"/>
                  </a:lnTo>
                  <a:lnTo>
                    <a:pt x="5397021" y="2750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581972" y="4675128"/>
              <a:ext cx="5397500" cy="275590"/>
            </a:xfrm>
            <a:custGeom>
              <a:avLst/>
              <a:gdLst/>
              <a:ahLst/>
              <a:cxnLst/>
              <a:rect l="l" t="t" r="r" b="b"/>
              <a:pathLst>
                <a:path w="5397500" h="275589">
                  <a:moveTo>
                    <a:pt x="0" y="0"/>
                  </a:moveTo>
                  <a:lnTo>
                    <a:pt x="5397021" y="0"/>
                  </a:lnTo>
                  <a:lnTo>
                    <a:pt x="5397021" y="275006"/>
                  </a:lnTo>
                  <a:lnTo>
                    <a:pt x="0" y="275006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spc="-10" dirty="0"/>
              <a:t>zepanalytics.com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Types</a:t>
            </a:r>
            <a:r>
              <a:rPr spc="-229" dirty="0"/>
              <a:t> </a:t>
            </a:r>
            <a:r>
              <a:rPr spc="-75" dirty="0"/>
              <a:t>of</a:t>
            </a:r>
            <a:r>
              <a:rPr spc="-229" dirty="0"/>
              <a:t> </a:t>
            </a:r>
            <a:r>
              <a:rPr spc="-20" dirty="0"/>
              <a:t>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9216" y="1689859"/>
            <a:ext cx="2052955" cy="398145"/>
          </a:xfrm>
          <a:prstGeom prst="rect">
            <a:avLst/>
          </a:prstGeom>
          <a:solidFill>
            <a:srgbClr val="4A6F94"/>
          </a:solidFill>
        </p:spPr>
        <p:txBody>
          <a:bodyPr vert="horz" wrap="square" lIns="0" tIns="1174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925"/>
              </a:spcBef>
            </a:pPr>
            <a:r>
              <a:rPr sz="1000" spc="-10" dirty="0">
                <a:solidFill>
                  <a:srgbClr val="FFFFFF"/>
                </a:solidFill>
                <a:latin typeface="Arial Black"/>
                <a:cs typeface="Arial Black"/>
              </a:rPr>
              <a:t>Discrete</a:t>
            </a:r>
            <a:endParaRPr sz="10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50254" y="1689859"/>
            <a:ext cx="2052955" cy="398145"/>
          </a:xfrm>
          <a:prstGeom prst="rect">
            <a:avLst/>
          </a:prstGeom>
          <a:solidFill>
            <a:srgbClr val="2181FF"/>
          </a:solidFill>
        </p:spPr>
        <p:txBody>
          <a:bodyPr vert="horz" wrap="square" lIns="0" tIns="1174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925"/>
              </a:spcBef>
            </a:pPr>
            <a:r>
              <a:rPr sz="1000" spc="-10" dirty="0">
                <a:solidFill>
                  <a:srgbClr val="FFFFFF"/>
                </a:solidFill>
                <a:latin typeface="Arial Black"/>
                <a:cs typeface="Arial Black"/>
              </a:rPr>
              <a:t>Nominal</a:t>
            </a:r>
            <a:endParaRPr sz="100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41294" y="1689859"/>
            <a:ext cx="2052955" cy="398145"/>
          </a:xfrm>
          <a:prstGeom prst="rect">
            <a:avLst/>
          </a:prstGeom>
          <a:solidFill>
            <a:srgbClr val="283D55"/>
          </a:solidFill>
        </p:spPr>
        <p:txBody>
          <a:bodyPr vert="horz" wrap="square" lIns="0" tIns="1174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925"/>
              </a:spcBef>
            </a:pPr>
            <a:r>
              <a:rPr sz="1000" spc="-10" dirty="0">
                <a:solidFill>
                  <a:srgbClr val="FFFFFF"/>
                </a:solidFill>
                <a:latin typeface="Arial Black"/>
                <a:cs typeface="Arial Black"/>
              </a:rPr>
              <a:t>Continuous</a:t>
            </a:r>
            <a:endParaRPr sz="10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32334" y="1689859"/>
            <a:ext cx="2052955" cy="398145"/>
          </a:xfrm>
          <a:prstGeom prst="rect">
            <a:avLst/>
          </a:prstGeom>
          <a:solidFill>
            <a:srgbClr val="00A1CC"/>
          </a:solidFill>
        </p:spPr>
        <p:txBody>
          <a:bodyPr vert="horz" wrap="square" lIns="0" tIns="11747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925"/>
              </a:spcBef>
            </a:pPr>
            <a:r>
              <a:rPr sz="1000" spc="-10" dirty="0">
                <a:solidFill>
                  <a:srgbClr val="FFFFFF"/>
                </a:solidFill>
                <a:latin typeface="Arial Black"/>
                <a:cs typeface="Arial Black"/>
              </a:rPr>
              <a:t>Ordinal</a:t>
            </a:r>
            <a:endParaRPr sz="10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2420" y="2106052"/>
            <a:ext cx="184086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000" spc="-30" dirty="0">
                <a:solidFill>
                  <a:srgbClr val="0C0C0C"/>
                </a:solidFill>
                <a:latin typeface="Lucida Sans Unicode"/>
                <a:cs typeface="Lucida Sans Unicode"/>
              </a:rPr>
              <a:t>It</a:t>
            </a:r>
            <a:r>
              <a:rPr sz="1000" spc="5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has</a:t>
            </a:r>
            <a:r>
              <a:rPr sz="1000" spc="5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120" dirty="0">
                <a:solidFill>
                  <a:srgbClr val="0C0C0C"/>
                </a:solidFill>
                <a:latin typeface="Lucida Sans Unicode"/>
                <a:cs typeface="Lucida Sans Unicode"/>
              </a:rPr>
              <a:t>a</a:t>
            </a:r>
            <a:r>
              <a:rPr sz="1000" spc="5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discrete</a:t>
            </a:r>
            <a:r>
              <a:rPr sz="1000" spc="5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value</a:t>
            </a:r>
            <a:r>
              <a:rPr sz="1000" spc="5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20" dirty="0">
                <a:solidFill>
                  <a:srgbClr val="0C0C0C"/>
                </a:solidFill>
                <a:latin typeface="Lucida Sans Unicode"/>
                <a:cs typeface="Lucida Sans Unicode"/>
              </a:rPr>
              <a:t>that </a:t>
            </a:r>
            <a:r>
              <a:rPr sz="1000" spc="55" dirty="0">
                <a:solidFill>
                  <a:srgbClr val="0C0C0C"/>
                </a:solidFill>
                <a:latin typeface="Lucida Sans Unicode"/>
                <a:cs typeface="Lucida Sans Unicode"/>
              </a:rPr>
              <a:t>means</a:t>
            </a:r>
            <a:r>
              <a:rPr sz="1000" spc="-2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30" dirty="0">
                <a:solidFill>
                  <a:srgbClr val="0C0C0C"/>
                </a:solidFill>
                <a:latin typeface="Lucida Sans Unicode"/>
                <a:cs typeface="Lucida Sans Unicode"/>
              </a:rPr>
              <a:t>it</a:t>
            </a:r>
            <a:r>
              <a:rPr sz="1000" spc="-2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take</a:t>
            </a:r>
            <a:r>
              <a:rPr sz="1000" spc="-2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only</a:t>
            </a:r>
            <a:r>
              <a:rPr sz="1000" spc="-2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counted </a:t>
            </a:r>
            <a:r>
              <a:rPr sz="100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value</a:t>
            </a:r>
            <a:r>
              <a:rPr sz="1000" spc="4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not</a:t>
            </a:r>
            <a:r>
              <a:rPr sz="1000" spc="4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120" dirty="0">
                <a:solidFill>
                  <a:srgbClr val="0C0C0C"/>
                </a:solidFill>
                <a:latin typeface="Lucida Sans Unicode"/>
                <a:cs typeface="Lucida Sans Unicode"/>
              </a:rPr>
              <a:t>a</a:t>
            </a:r>
            <a:r>
              <a:rPr sz="1000" spc="4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decimal</a:t>
            </a:r>
            <a:r>
              <a:rPr sz="1000" spc="4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values. </a:t>
            </a:r>
            <a:r>
              <a:rPr sz="1000" spc="-45" dirty="0">
                <a:solidFill>
                  <a:srgbClr val="0C0C0C"/>
                </a:solidFill>
                <a:latin typeface="Lucida Sans Unicode"/>
                <a:cs typeface="Lucida Sans Unicode"/>
              </a:rPr>
              <a:t>Like</a:t>
            </a:r>
            <a:r>
              <a:rPr sz="10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count</a:t>
            </a:r>
            <a:r>
              <a:rPr sz="1000" spc="-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of</a:t>
            </a:r>
            <a:r>
              <a:rPr sz="10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student</a:t>
            </a:r>
            <a:r>
              <a:rPr sz="1000" spc="-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in</a:t>
            </a:r>
            <a:r>
              <a:rPr sz="10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 class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03459" y="2106052"/>
            <a:ext cx="1698625" cy="1198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000" spc="-30" dirty="0">
                <a:solidFill>
                  <a:srgbClr val="0C0C0C"/>
                </a:solidFill>
                <a:latin typeface="Lucida Sans Unicode"/>
                <a:cs typeface="Lucida Sans Unicode"/>
              </a:rPr>
              <a:t>It</a:t>
            </a:r>
            <a:r>
              <a:rPr sz="1000" spc="2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represent</a:t>
            </a:r>
            <a:r>
              <a:rPr sz="1000" spc="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qualitative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information</a:t>
            </a:r>
            <a:r>
              <a:rPr sz="1000" spc="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without</a:t>
            </a:r>
            <a:r>
              <a:rPr sz="1000" spc="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order.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Value</a:t>
            </a:r>
            <a:r>
              <a:rPr sz="1000" spc="5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represent</a:t>
            </a:r>
            <a:r>
              <a:rPr sz="1000" spc="5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120" dirty="0">
                <a:solidFill>
                  <a:srgbClr val="0C0C0C"/>
                </a:solidFill>
                <a:latin typeface="Lucida Sans Unicode"/>
                <a:cs typeface="Lucida Sans Unicode"/>
              </a:rPr>
              <a:t>a</a:t>
            </a:r>
            <a:r>
              <a:rPr sz="1000" spc="5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discrete units.</a:t>
            </a:r>
            <a:endParaRPr sz="1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Like</a:t>
            </a:r>
            <a:r>
              <a:rPr sz="1000" spc="13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Gender:</a:t>
            </a:r>
            <a:r>
              <a:rPr sz="1000" spc="-8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Male/Female</a:t>
            </a:r>
            <a:endParaRPr sz="1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,Eye</a:t>
            </a:r>
            <a:r>
              <a:rPr sz="1000" spc="-7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colour.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94499" y="2106052"/>
            <a:ext cx="186943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A</a:t>
            </a:r>
            <a:r>
              <a:rPr sz="1000" spc="1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number</a:t>
            </a:r>
            <a:r>
              <a:rPr sz="1000" spc="1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within</a:t>
            </a:r>
            <a:r>
              <a:rPr sz="1000" spc="1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120" dirty="0">
                <a:solidFill>
                  <a:srgbClr val="0C0C0C"/>
                </a:solidFill>
                <a:latin typeface="Lucida Sans Unicode"/>
                <a:cs typeface="Lucida Sans Unicode"/>
              </a:rPr>
              <a:t>a</a:t>
            </a:r>
            <a:r>
              <a:rPr sz="1000" spc="1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range</a:t>
            </a:r>
            <a:r>
              <a:rPr sz="1000" spc="1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of</a:t>
            </a:r>
            <a:r>
              <a:rPr sz="1000" spc="1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70" dirty="0">
                <a:solidFill>
                  <a:srgbClr val="0C0C0C"/>
                </a:solidFill>
                <a:latin typeface="Lucida Sans Unicode"/>
                <a:cs typeface="Lucida Sans Unicode"/>
              </a:rPr>
              <a:t>a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value</a:t>
            </a:r>
            <a:r>
              <a:rPr sz="1000" spc="4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is</a:t>
            </a:r>
            <a:r>
              <a:rPr sz="1000" spc="5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usually</a:t>
            </a:r>
            <a:r>
              <a:rPr sz="1000" spc="4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measured,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such</a:t>
            </a:r>
            <a:r>
              <a:rPr sz="100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60" dirty="0">
                <a:solidFill>
                  <a:srgbClr val="0C0C0C"/>
                </a:solidFill>
                <a:latin typeface="Lucida Sans Unicode"/>
                <a:cs typeface="Lucida Sans Unicode"/>
              </a:rPr>
              <a:t>as</a:t>
            </a:r>
            <a:r>
              <a:rPr sz="100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height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85538" y="2106052"/>
            <a:ext cx="193040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000" spc="-30" dirty="0">
                <a:solidFill>
                  <a:srgbClr val="0C0C0C"/>
                </a:solidFill>
                <a:latin typeface="Lucida Sans Unicode"/>
                <a:cs typeface="Lucida Sans Unicode"/>
              </a:rPr>
              <a:t>It</a:t>
            </a:r>
            <a:r>
              <a:rPr sz="1000" spc="2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represent</a:t>
            </a:r>
            <a:r>
              <a:rPr sz="1000" spc="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qualitative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information</a:t>
            </a:r>
            <a:r>
              <a:rPr sz="1000" spc="-4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with</a:t>
            </a:r>
            <a:r>
              <a:rPr sz="1000" spc="-3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order.</a:t>
            </a:r>
            <a:r>
              <a:rPr sz="1000" spc="24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25" dirty="0">
                <a:solidFill>
                  <a:srgbClr val="0C0C0C"/>
                </a:solidFill>
                <a:latin typeface="Lucida Sans Unicode"/>
                <a:cs typeface="Lucida Sans Unicode"/>
              </a:rPr>
              <a:t>It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indicate</a:t>
            </a:r>
            <a:r>
              <a:rPr sz="1000" spc="8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the</a:t>
            </a:r>
            <a:r>
              <a:rPr sz="1000" spc="9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measurement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classification</a:t>
            </a:r>
            <a:r>
              <a:rPr sz="1000" spc="14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are</a:t>
            </a:r>
            <a:r>
              <a:rPr sz="1000" spc="14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different</a:t>
            </a:r>
            <a:r>
              <a:rPr sz="1000" spc="50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60" dirty="0">
                <a:solidFill>
                  <a:srgbClr val="0C0C0C"/>
                </a:solidFill>
                <a:latin typeface="Lucida Sans Unicode"/>
                <a:cs typeface="Lucida Sans Unicode"/>
              </a:rPr>
              <a:t>and</a:t>
            </a:r>
            <a:r>
              <a:rPr sz="1000" spc="-4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70" dirty="0">
                <a:solidFill>
                  <a:srgbClr val="0C0C0C"/>
                </a:solidFill>
                <a:latin typeface="Lucida Sans Unicode"/>
                <a:cs typeface="Lucida Sans Unicode"/>
              </a:rPr>
              <a:t>can</a:t>
            </a:r>
            <a:r>
              <a:rPr sz="1000" spc="-4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50" dirty="0">
                <a:solidFill>
                  <a:srgbClr val="0C0C0C"/>
                </a:solidFill>
                <a:latin typeface="Lucida Sans Unicode"/>
                <a:cs typeface="Lucida Sans Unicode"/>
              </a:rPr>
              <a:t>be</a:t>
            </a:r>
            <a:r>
              <a:rPr sz="1000" spc="-4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ranked.</a:t>
            </a:r>
            <a:r>
              <a:rPr sz="1000" spc="-4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20" dirty="0">
                <a:solidFill>
                  <a:srgbClr val="0C0C0C"/>
                </a:solidFill>
                <a:latin typeface="Lucida Sans Unicode"/>
                <a:cs typeface="Lucida Sans Unicode"/>
              </a:rPr>
              <a:t>Lets</a:t>
            </a:r>
            <a:r>
              <a:rPr sz="1000" spc="-4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25" dirty="0">
                <a:solidFill>
                  <a:srgbClr val="0C0C0C"/>
                </a:solidFill>
                <a:latin typeface="Lucida Sans Unicode"/>
                <a:cs typeface="Lucida Sans Unicode"/>
              </a:rPr>
              <a:t>say </a:t>
            </a:r>
            <a:r>
              <a:rPr sz="100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Economic</a:t>
            </a:r>
            <a:r>
              <a:rPr sz="1000" spc="6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status:</a:t>
            </a:r>
            <a:r>
              <a:rPr sz="1000" spc="6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high/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medium</a:t>
            </a:r>
            <a:r>
              <a:rPr sz="1000" spc="5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/low</a:t>
            </a:r>
            <a:r>
              <a:rPr sz="1000" spc="6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which</a:t>
            </a:r>
            <a:r>
              <a:rPr sz="1000" spc="6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45" dirty="0">
                <a:solidFill>
                  <a:srgbClr val="0C0C0C"/>
                </a:solidFill>
                <a:latin typeface="Lucida Sans Unicode"/>
                <a:cs typeface="Lucida Sans Unicode"/>
              </a:rPr>
              <a:t>can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ordered</a:t>
            </a:r>
            <a:r>
              <a:rPr sz="1000" spc="2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60" dirty="0">
                <a:solidFill>
                  <a:srgbClr val="0C0C0C"/>
                </a:solidFill>
                <a:latin typeface="Lucida Sans Unicode"/>
                <a:cs typeface="Lucida Sans Unicode"/>
              </a:rPr>
              <a:t>as</a:t>
            </a:r>
            <a:r>
              <a:rPr sz="1000" spc="2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25" dirty="0">
                <a:solidFill>
                  <a:srgbClr val="0C0C0C"/>
                </a:solidFill>
                <a:latin typeface="Lucida Sans Unicode"/>
                <a:cs typeface="Lucida Sans Unicode"/>
              </a:rPr>
              <a:t>low,</a:t>
            </a:r>
            <a:r>
              <a:rPr sz="1000" spc="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medium,</a:t>
            </a:r>
            <a:r>
              <a:rPr sz="1000" spc="2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high.</a:t>
            </a:r>
            <a:endParaRPr sz="1000">
              <a:latin typeface="Lucida Sans Unicode"/>
              <a:cs typeface="Lucida Sans Unicode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216" y="1216666"/>
            <a:ext cx="397581" cy="39758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50255" y="1216666"/>
            <a:ext cx="397581" cy="397581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3581972" y="1216666"/>
            <a:ext cx="5397500" cy="3734052"/>
            <a:chOff x="3581972" y="1216666"/>
            <a:chExt cx="5397500" cy="3734052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41294" y="1216666"/>
              <a:ext cx="397581" cy="39758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32334" y="1216666"/>
              <a:ext cx="397580" cy="39758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581972" y="4675128"/>
              <a:ext cx="5397500" cy="275590"/>
            </a:xfrm>
            <a:custGeom>
              <a:avLst/>
              <a:gdLst/>
              <a:ahLst/>
              <a:cxnLst/>
              <a:rect l="l" t="t" r="r" b="b"/>
              <a:pathLst>
                <a:path w="5397500" h="275589">
                  <a:moveTo>
                    <a:pt x="5397021" y="275006"/>
                  </a:moveTo>
                  <a:lnTo>
                    <a:pt x="0" y="275006"/>
                  </a:lnTo>
                  <a:lnTo>
                    <a:pt x="0" y="0"/>
                  </a:lnTo>
                  <a:lnTo>
                    <a:pt x="5397021" y="0"/>
                  </a:lnTo>
                  <a:lnTo>
                    <a:pt x="5397021" y="2750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81972" y="4675128"/>
              <a:ext cx="5397500" cy="275590"/>
            </a:xfrm>
            <a:custGeom>
              <a:avLst/>
              <a:gdLst/>
              <a:ahLst/>
              <a:cxnLst/>
              <a:rect l="l" t="t" r="r" b="b"/>
              <a:pathLst>
                <a:path w="5397500" h="275589">
                  <a:moveTo>
                    <a:pt x="0" y="0"/>
                  </a:moveTo>
                  <a:lnTo>
                    <a:pt x="5397021" y="0"/>
                  </a:lnTo>
                  <a:lnTo>
                    <a:pt x="5397021" y="275006"/>
                  </a:lnTo>
                  <a:lnTo>
                    <a:pt x="0" y="275006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spc="-10" dirty="0"/>
              <a:t>zepanalytics.com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910601"/>
              <a:ext cx="6366510" cy="1839595"/>
            </a:xfrm>
            <a:custGeom>
              <a:avLst/>
              <a:gdLst/>
              <a:ahLst/>
              <a:cxnLst/>
              <a:rect l="l" t="t" r="r" b="b"/>
              <a:pathLst>
                <a:path w="6366510" h="1839595">
                  <a:moveTo>
                    <a:pt x="6366076" y="1839594"/>
                  </a:moveTo>
                  <a:lnTo>
                    <a:pt x="0" y="1839594"/>
                  </a:lnTo>
                  <a:lnTo>
                    <a:pt x="0" y="0"/>
                  </a:lnTo>
                  <a:lnTo>
                    <a:pt x="6366076" y="0"/>
                  </a:lnTo>
                  <a:lnTo>
                    <a:pt x="6366076" y="1839594"/>
                  </a:lnTo>
                  <a:close/>
                </a:path>
              </a:pathLst>
            </a:custGeom>
            <a:solidFill>
              <a:srgbClr val="00A1CC">
                <a:alpha val="8392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3798" y="4688173"/>
              <a:ext cx="186899" cy="1868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0" y="1910601"/>
            <a:ext cx="6366510" cy="1839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89"/>
              </a:spcBef>
            </a:pPr>
            <a:endParaRPr sz="2400">
              <a:latin typeface="Times New Roman"/>
              <a:cs typeface="Times New Roman"/>
            </a:endParaRPr>
          </a:p>
          <a:p>
            <a:pPr marL="399415">
              <a:lnSpc>
                <a:spcPct val="100000"/>
              </a:lnSpc>
            </a:pPr>
            <a:r>
              <a:rPr sz="2400" spc="-120" dirty="0">
                <a:solidFill>
                  <a:srgbClr val="FFFFFF"/>
                </a:solidFill>
                <a:latin typeface="Arial Black"/>
                <a:cs typeface="Arial Black"/>
              </a:rPr>
              <a:t>Types</a:t>
            </a:r>
            <a:r>
              <a:rPr sz="2400" spc="-26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400" spc="-85" dirty="0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sz="2400" spc="-26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Black"/>
                <a:cs typeface="Arial Black"/>
              </a:rPr>
              <a:t>Analysis</a:t>
            </a:r>
            <a:endParaRPr sz="2400">
              <a:latin typeface="Arial Black"/>
              <a:cs typeface="Arial Black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0050" y="2150327"/>
            <a:ext cx="552447" cy="552447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spc="-10" dirty="0"/>
              <a:t>zepanalytics.com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4A6F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6517" y="250476"/>
            <a:ext cx="110934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1983" y="843560"/>
            <a:ext cx="3017520" cy="27443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655" indent="-23304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87655" algn="l"/>
              </a:tabLst>
            </a:pPr>
            <a:r>
              <a:rPr sz="11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What</a:t>
            </a:r>
            <a:r>
              <a:rPr sz="1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sz="11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Exploratory</a:t>
            </a:r>
            <a:r>
              <a:rPr sz="11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100" dirty="0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sz="11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analysis?</a:t>
            </a:r>
            <a:endParaRPr sz="1100" dirty="0">
              <a:latin typeface="Lucida Sans Unicode"/>
              <a:cs typeface="Lucida Sans Unicode"/>
            </a:endParaRPr>
          </a:p>
          <a:p>
            <a:pPr marL="287655" indent="-268605">
              <a:lnSpc>
                <a:spcPct val="100000"/>
              </a:lnSpc>
              <a:spcBef>
                <a:spcPts val="860"/>
              </a:spcBef>
              <a:buAutoNum type="arabicPeriod"/>
              <a:tabLst>
                <a:tab pos="287655" algn="l"/>
              </a:tabLst>
            </a:pPr>
            <a:r>
              <a:rPr sz="11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Why</a:t>
            </a:r>
            <a:r>
              <a:rPr sz="11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100" dirty="0">
                <a:solidFill>
                  <a:srgbClr val="FFFFFF"/>
                </a:solidFill>
                <a:latin typeface="Lucida Sans Unicode"/>
                <a:cs typeface="Lucida Sans Unicode"/>
              </a:rPr>
              <a:t>EDA</a:t>
            </a:r>
            <a:r>
              <a:rPr sz="1100" spc="1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sz="11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important?</a:t>
            </a:r>
            <a:endParaRPr sz="1100" dirty="0">
              <a:latin typeface="Lucida Sans Unicode"/>
              <a:cs typeface="Lucida Sans Unicode"/>
            </a:endParaRPr>
          </a:p>
          <a:p>
            <a:pPr marL="287655" indent="-270510">
              <a:lnSpc>
                <a:spcPct val="100000"/>
              </a:lnSpc>
              <a:spcBef>
                <a:spcPts val="865"/>
              </a:spcBef>
              <a:buAutoNum type="arabicPeriod"/>
              <a:tabLst>
                <a:tab pos="287655" algn="l"/>
              </a:tabLst>
            </a:pPr>
            <a:r>
              <a:rPr sz="11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Visualization</a:t>
            </a:r>
            <a:endParaRPr sz="1100" dirty="0">
              <a:latin typeface="Lucida Sans Unicode"/>
              <a:cs typeface="Lucida Sans Unicode"/>
            </a:endParaRPr>
          </a:p>
          <a:p>
            <a:pPr marL="459740" lvl="1" indent="-151130">
              <a:lnSpc>
                <a:spcPct val="100000"/>
              </a:lnSpc>
              <a:spcBef>
                <a:spcPts val="865"/>
              </a:spcBef>
              <a:buFont typeface="Arial MT"/>
              <a:buChar char="•"/>
              <a:tabLst>
                <a:tab pos="459740" algn="l"/>
              </a:tabLst>
            </a:pPr>
            <a:r>
              <a:rPr sz="1100" dirty="0">
                <a:solidFill>
                  <a:srgbClr val="FFFFFF"/>
                </a:solidFill>
                <a:latin typeface="Lucida Sans Unicode"/>
                <a:cs typeface="Lucida Sans Unicode"/>
              </a:rPr>
              <a:t>Important</a:t>
            </a:r>
            <a:r>
              <a:rPr sz="110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100" dirty="0">
                <a:solidFill>
                  <a:srgbClr val="FFFFFF"/>
                </a:solidFill>
                <a:latin typeface="Lucida Sans Unicode"/>
                <a:cs typeface="Lucida Sans Unicode"/>
              </a:rPr>
              <a:t>charts</a:t>
            </a:r>
            <a:r>
              <a:rPr sz="110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sz="110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visualization.</a:t>
            </a:r>
            <a:endParaRPr sz="1100" dirty="0">
              <a:latin typeface="Lucida Sans Unicode"/>
              <a:cs typeface="Lucida Sans Unicode"/>
            </a:endParaRPr>
          </a:p>
          <a:p>
            <a:pPr marL="287655" indent="-274955">
              <a:lnSpc>
                <a:spcPct val="100000"/>
              </a:lnSpc>
              <a:spcBef>
                <a:spcPts val="865"/>
              </a:spcBef>
              <a:buFont typeface="Arial MT"/>
              <a:buAutoNum type="arabicPeriod"/>
              <a:tabLst>
                <a:tab pos="287655" algn="l"/>
              </a:tabLst>
            </a:pPr>
            <a:r>
              <a:rPr sz="1100" dirty="0">
                <a:solidFill>
                  <a:srgbClr val="FFFFFF"/>
                </a:solidFill>
                <a:latin typeface="Lucida Sans Unicode"/>
                <a:cs typeface="Lucida Sans Unicode"/>
              </a:rPr>
              <a:t>Steps</a:t>
            </a:r>
            <a:r>
              <a:rPr sz="11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100" dirty="0">
                <a:solidFill>
                  <a:srgbClr val="FFFFFF"/>
                </a:solidFill>
                <a:latin typeface="Lucida Sans Unicode"/>
                <a:cs typeface="Lucida Sans Unicode"/>
              </a:rPr>
              <a:t>involved</a:t>
            </a:r>
            <a:r>
              <a:rPr sz="11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10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11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EDA:-</a:t>
            </a:r>
            <a:endParaRPr sz="1100" dirty="0">
              <a:latin typeface="Lucida Sans Unicode"/>
              <a:cs typeface="Lucida Sans Unicode"/>
            </a:endParaRPr>
          </a:p>
          <a:p>
            <a:pPr marL="459740" lvl="1" indent="-151130">
              <a:lnSpc>
                <a:spcPct val="100000"/>
              </a:lnSpc>
              <a:spcBef>
                <a:spcPts val="865"/>
              </a:spcBef>
              <a:buFont typeface="Arial MT"/>
              <a:buChar char="•"/>
              <a:tabLst>
                <a:tab pos="459740" algn="l"/>
              </a:tabLst>
            </a:pPr>
            <a:r>
              <a:rPr sz="1100" dirty="0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sz="1100" spc="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Sourcing</a:t>
            </a:r>
            <a:endParaRPr sz="1100" dirty="0">
              <a:latin typeface="Lucida Sans Unicode"/>
              <a:cs typeface="Lucida Sans Unicode"/>
            </a:endParaRPr>
          </a:p>
          <a:p>
            <a:pPr marL="459740" lvl="1" indent="-151130">
              <a:lnSpc>
                <a:spcPct val="100000"/>
              </a:lnSpc>
              <a:spcBef>
                <a:spcPts val="860"/>
              </a:spcBef>
              <a:buFont typeface="Arial MT"/>
              <a:buChar char="•"/>
              <a:tabLst>
                <a:tab pos="459740" algn="l"/>
              </a:tabLst>
            </a:pPr>
            <a:r>
              <a:rPr sz="1100" dirty="0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sz="1100" spc="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Cleaning</a:t>
            </a:r>
            <a:endParaRPr sz="1100" dirty="0">
              <a:latin typeface="Lucida Sans Unicode"/>
              <a:cs typeface="Lucida Sans Unicode"/>
            </a:endParaRPr>
          </a:p>
          <a:p>
            <a:pPr marL="459740" lvl="1" indent="-151130">
              <a:lnSpc>
                <a:spcPct val="100000"/>
              </a:lnSpc>
              <a:spcBef>
                <a:spcPts val="865"/>
              </a:spcBef>
              <a:buFont typeface="Arial MT"/>
              <a:buChar char="•"/>
              <a:tabLst>
                <a:tab pos="459740" algn="l"/>
              </a:tabLst>
            </a:pPr>
            <a:r>
              <a:rPr sz="1100" dirty="0">
                <a:solidFill>
                  <a:srgbClr val="FFFFFF"/>
                </a:solidFill>
                <a:latin typeface="Lucida Sans Unicode"/>
                <a:cs typeface="Lucida Sans Unicode"/>
              </a:rPr>
              <a:t>Univariate</a:t>
            </a:r>
            <a:r>
              <a:rPr sz="110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100" dirty="0">
                <a:solidFill>
                  <a:srgbClr val="FFFFFF"/>
                </a:solidFill>
                <a:latin typeface="Lucida Sans Unicode"/>
                <a:cs typeface="Lucida Sans Unicode"/>
              </a:rPr>
              <a:t>analysis</a:t>
            </a:r>
            <a:r>
              <a:rPr sz="110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100" dirty="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sz="110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visualization</a:t>
            </a:r>
            <a:endParaRPr sz="1100" dirty="0">
              <a:latin typeface="Lucida Sans Unicode"/>
              <a:cs typeface="Lucida Sans Unicode"/>
            </a:endParaRPr>
          </a:p>
          <a:p>
            <a:pPr marL="459740" lvl="1" indent="-151130">
              <a:lnSpc>
                <a:spcPct val="100000"/>
              </a:lnSpc>
              <a:spcBef>
                <a:spcPts val="865"/>
              </a:spcBef>
              <a:buFont typeface="Arial MT"/>
              <a:buChar char="•"/>
              <a:tabLst>
                <a:tab pos="459740" algn="l"/>
              </a:tabLst>
            </a:pPr>
            <a:r>
              <a:rPr sz="1100" dirty="0">
                <a:solidFill>
                  <a:srgbClr val="FFFFFF"/>
                </a:solidFill>
                <a:latin typeface="Lucida Sans Unicode"/>
                <a:cs typeface="Lucida Sans Unicode"/>
              </a:rPr>
              <a:t>Bivariate</a:t>
            </a:r>
            <a:r>
              <a:rPr sz="1100" spc="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100" dirty="0">
                <a:solidFill>
                  <a:srgbClr val="FFFFFF"/>
                </a:solidFill>
                <a:latin typeface="Lucida Sans Unicode"/>
                <a:cs typeface="Lucida Sans Unicode"/>
              </a:rPr>
              <a:t>analysis</a:t>
            </a:r>
            <a:r>
              <a:rPr sz="1100" spc="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100" dirty="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sz="1100" spc="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visualization</a:t>
            </a:r>
            <a:endParaRPr sz="1100" dirty="0">
              <a:latin typeface="Lucida Sans Unicode"/>
              <a:cs typeface="Lucida Sans Unicode"/>
            </a:endParaRPr>
          </a:p>
          <a:p>
            <a:pPr marL="459740" lvl="1" indent="-151130">
              <a:lnSpc>
                <a:spcPct val="100000"/>
              </a:lnSpc>
              <a:spcBef>
                <a:spcPts val="865"/>
              </a:spcBef>
              <a:buFont typeface="Arial MT"/>
              <a:buChar char="•"/>
              <a:tabLst>
                <a:tab pos="459740" algn="l"/>
              </a:tabLst>
            </a:pPr>
            <a:r>
              <a:rPr sz="1100" dirty="0">
                <a:solidFill>
                  <a:srgbClr val="FFFFFF"/>
                </a:solidFill>
                <a:latin typeface="Lucida Sans Unicode"/>
                <a:cs typeface="Lucida Sans Unicode"/>
              </a:rPr>
              <a:t>Derived</a:t>
            </a:r>
            <a:r>
              <a:rPr sz="11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Metrics</a:t>
            </a:r>
            <a:endParaRPr sz="1100" dirty="0">
              <a:latin typeface="Lucida Sans Unicode"/>
              <a:cs typeface="Lucida Sans Unicode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9862" y="1752927"/>
            <a:ext cx="2754137" cy="275413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3798" y="4688101"/>
            <a:ext cx="186972" cy="186972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4064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z="650" spc="-50" dirty="0"/>
              <a:t>2</a:t>
            </a:fld>
            <a:endParaRPr sz="65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Univariate</a:t>
            </a:r>
            <a:r>
              <a:rPr spc="-210" dirty="0"/>
              <a:t> </a:t>
            </a:r>
            <a:r>
              <a:rPr spc="-45" dirty="0"/>
              <a:t>Analysis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spc="-10" dirty="0"/>
              <a:t>zepanalytics.com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6517" y="703014"/>
            <a:ext cx="318452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200" dirty="0">
                <a:latin typeface="Lucida Sans Unicode"/>
                <a:cs typeface="Lucida Sans Unicode"/>
              </a:rPr>
              <a:t>Univariate</a:t>
            </a:r>
            <a:r>
              <a:rPr sz="1200" spc="7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analysis</a:t>
            </a:r>
            <a:r>
              <a:rPr sz="1200" spc="70" dirty="0">
                <a:latin typeface="Lucida Sans Unicode"/>
                <a:cs typeface="Lucida Sans Unicode"/>
              </a:rPr>
              <a:t> </a:t>
            </a:r>
            <a:r>
              <a:rPr sz="1200" spc="-20" dirty="0">
                <a:latin typeface="Lucida Sans Unicode"/>
                <a:cs typeface="Lucida Sans Unicode"/>
              </a:rPr>
              <a:t>is</a:t>
            </a:r>
            <a:r>
              <a:rPr sz="1200" spc="7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the</a:t>
            </a:r>
            <a:r>
              <a:rPr sz="1200" spc="7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simplest</a:t>
            </a:r>
            <a:r>
              <a:rPr sz="1200" spc="7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form</a:t>
            </a:r>
            <a:r>
              <a:rPr sz="1200" spc="70" dirty="0">
                <a:latin typeface="Lucida Sans Unicode"/>
                <a:cs typeface="Lucida Sans Unicode"/>
              </a:rPr>
              <a:t> </a:t>
            </a:r>
            <a:r>
              <a:rPr sz="1200" spc="-25" dirty="0">
                <a:latin typeface="Lucida Sans Unicode"/>
                <a:cs typeface="Lucida Sans Unicode"/>
              </a:rPr>
              <a:t>of </a:t>
            </a:r>
            <a:r>
              <a:rPr sz="1200" dirty="0">
                <a:latin typeface="Lucida Sans Unicode"/>
                <a:cs typeface="Lucida Sans Unicode"/>
              </a:rPr>
              <a:t>analyzing</a:t>
            </a:r>
            <a:r>
              <a:rPr sz="1200" spc="105" dirty="0">
                <a:latin typeface="Lucida Sans Unicode"/>
                <a:cs typeface="Lucida Sans Unicode"/>
              </a:rPr>
              <a:t> </a:t>
            </a:r>
            <a:r>
              <a:rPr sz="1200" spc="-10" dirty="0">
                <a:latin typeface="Lucida Sans Unicode"/>
                <a:cs typeface="Lucida Sans Unicode"/>
              </a:rPr>
              <a:t>data.</a:t>
            </a:r>
            <a:endParaRPr sz="1200">
              <a:latin typeface="Lucida Sans Unicode"/>
              <a:cs typeface="Lucida Sans Unicode"/>
            </a:endParaRPr>
          </a:p>
          <a:p>
            <a:pPr marL="12700" marR="44450">
              <a:lnSpc>
                <a:spcPct val="120000"/>
              </a:lnSpc>
              <a:spcBef>
                <a:spcPts val="1725"/>
              </a:spcBef>
            </a:pPr>
            <a:r>
              <a:rPr sz="1200" spc="-10" dirty="0">
                <a:latin typeface="Lucida Sans Unicode"/>
                <a:cs typeface="Lucida Sans Unicode"/>
              </a:rPr>
              <a:t>“Uni”</a:t>
            </a:r>
            <a:r>
              <a:rPr sz="1200" spc="-30" dirty="0">
                <a:latin typeface="Lucida Sans Unicode"/>
                <a:cs typeface="Lucida Sans Unicode"/>
              </a:rPr>
              <a:t> </a:t>
            </a:r>
            <a:r>
              <a:rPr sz="1200" spc="65" dirty="0">
                <a:latin typeface="Lucida Sans Unicode"/>
                <a:cs typeface="Lucida Sans Unicode"/>
              </a:rPr>
              <a:t>means</a:t>
            </a:r>
            <a:r>
              <a:rPr sz="1200" spc="-3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“one”,</a:t>
            </a:r>
            <a:r>
              <a:rPr sz="1200" spc="-3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so</a:t>
            </a:r>
            <a:r>
              <a:rPr sz="1200" spc="-30" dirty="0">
                <a:latin typeface="Lucida Sans Unicode"/>
                <a:cs typeface="Lucida Sans Unicode"/>
              </a:rPr>
              <a:t> </a:t>
            </a:r>
            <a:r>
              <a:rPr sz="1200" spc="-20" dirty="0">
                <a:latin typeface="Lucida Sans Unicode"/>
                <a:cs typeface="Lucida Sans Unicode"/>
              </a:rPr>
              <a:t>in</a:t>
            </a:r>
            <a:r>
              <a:rPr sz="1200" spc="-3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other</a:t>
            </a:r>
            <a:r>
              <a:rPr sz="1200" spc="-3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words</a:t>
            </a:r>
            <a:r>
              <a:rPr sz="1200" spc="-25" dirty="0">
                <a:latin typeface="Lucida Sans Unicode"/>
                <a:cs typeface="Lucida Sans Unicode"/>
              </a:rPr>
              <a:t> </a:t>
            </a:r>
            <a:r>
              <a:rPr sz="1200" spc="-20" dirty="0">
                <a:latin typeface="Lucida Sans Unicode"/>
                <a:cs typeface="Lucida Sans Unicode"/>
              </a:rPr>
              <a:t>your </a:t>
            </a:r>
            <a:r>
              <a:rPr sz="1200" spc="80" dirty="0">
                <a:latin typeface="Lucida Sans Unicode"/>
                <a:cs typeface="Lucida Sans Unicode"/>
              </a:rPr>
              <a:t>data</a:t>
            </a:r>
            <a:r>
              <a:rPr sz="1200" spc="-20" dirty="0">
                <a:latin typeface="Lucida Sans Unicode"/>
                <a:cs typeface="Lucida Sans Unicode"/>
              </a:rPr>
              <a:t> </a:t>
            </a:r>
            <a:r>
              <a:rPr sz="1200" spc="50" dirty="0">
                <a:latin typeface="Lucida Sans Unicode"/>
                <a:cs typeface="Lucida Sans Unicode"/>
              </a:rPr>
              <a:t>has</a:t>
            </a:r>
            <a:r>
              <a:rPr sz="1200" spc="-1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only</a:t>
            </a:r>
            <a:r>
              <a:rPr sz="1200" spc="-1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one</a:t>
            </a:r>
            <a:r>
              <a:rPr sz="1200" spc="-20" dirty="0">
                <a:latin typeface="Lucida Sans Unicode"/>
                <a:cs typeface="Lucida Sans Unicode"/>
              </a:rPr>
              <a:t> </a:t>
            </a:r>
            <a:r>
              <a:rPr sz="1200" spc="-10" dirty="0">
                <a:latin typeface="Lucida Sans Unicode"/>
                <a:cs typeface="Lucida Sans Unicode"/>
              </a:rPr>
              <a:t>variable.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Bivariate</a:t>
            </a:r>
            <a:r>
              <a:rPr spc="-210" dirty="0"/>
              <a:t> </a:t>
            </a:r>
            <a:r>
              <a:rPr spc="-45" dirty="0"/>
              <a:t>Analysis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spc="-10" dirty="0"/>
              <a:t>zepanalytics.com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46517" y="703014"/>
            <a:ext cx="3496945" cy="1562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6034">
              <a:lnSpc>
                <a:spcPct val="120000"/>
              </a:lnSpc>
              <a:spcBef>
                <a:spcPts val="100"/>
              </a:spcBef>
            </a:pPr>
            <a:r>
              <a:rPr sz="1200" spc="50" dirty="0">
                <a:latin typeface="Lucida Sans Unicode"/>
                <a:cs typeface="Lucida Sans Unicode"/>
              </a:rPr>
              <a:t>Data</a:t>
            </a:r>
            <a:r>
              <a:rPr sz="1200" spc="1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which</a:t>
            </a:r>
            <a:r>
              <a:rPr sz="1200" spc="15" dirty="0">
                <a:latin typeface="Lucida Sans Unicode"/>
                <a:cs typeface="Lucida Sans Unicode"/>
              </a:rPr>
              <a:t> </a:t>
            </a:r>
            <a:r>
              <a:rPr sz="1200" spc="50" dirty="0">
                <a:latin typeface="Lucida Sans Unicode"/>
                <a:cs typeface="Lucida Sans Unicode"/>
              </a:rPr>
              <a:t>has</a:t>
            </a:r>
            <a:r>
              <a:rPr sz="1200" spc="1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two</a:t>
            </a:r>
            <a:r>
              <a:rPr sz="1200" spc="2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variables,</a:t>
            </a:r>
            <a:r>
              <a:rPr sz="1200" spc="1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you</a:t>
            </a:r>
            <a:r>
              <a:rPr sz="1200" spc="1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often</a:t>
            </a:r>
            <a:r>
              <a:rPr sz="1200" spc="20" dirty="0">
                <a:latin typeface="Lucida Sans Unicode"/>
                <a:cs typeface="Lucida Sans Unicode"/>
              </a:rPr>
              <a:t> </a:t>
            </a:r>
            <a:r>
              <a:rPr sz="1200" spc="-20" dirty="0">
                <a:latin typeface="Lucida Sans Unicode"/>
                <a:cs typeface="Lucida Sans Unicode"/>
              </a:rPr>
              <a:t>want </a:t>
            </a:r>
            <a:r>
              <a:rPr sz="1200" dirty="0">
                <a:latin typeface="Lucida Sans Unicode"/>
                <a:cs typeface="Lucida Sans Unicode"/>
              </a:rPr>
              <a:t>to</a:t>
            </a:r>
            <a:r>
              <a:rPr sz="1200" spc="15" dirty="0">
                <a:latin typeface="Lucida Sans Unicode"/>
                <a:cs typeface="Lucida Sans Unicode"/>
              </a:rPr>
              <a:t> </a:t>
            </a:r>
            <a:r>
              <a:rPr sz="1200" spc="55" dirty="0">
                <a:latin typeface="Lucida Sans Unicode"/>
                <a:cs typeface="Lucida Sans Unicode"/>
              </a:rPr>
              <a:t>measure</a:t>
            </a:r>
            <a:r>
              <a:rPr sz="1200" spc="1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the</a:t>
            </a:r>
            <a:r>
              <a:rPr sz="1200" spc="1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relationship</a:t>
            </a:r>
            <a:r>
              <a:rPr sz="1200" spc="1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that</a:t>
            </a:r>
            <a:r>
              <a:rPr sz="1200" spc="15" dirty="0">
                <a:latin typeface="Lucida Sans Unicode"/>
                <a:cs typeface="Lucida Sans Unicode"/>
              </a:rPr>
              <a:t> </a:t>
            </a:r>
            <a:r>
              <a:rPr sz="1200" spc="-10" dirty="0">
                <a:latin typeface="Lucida Sans Unicode"/>
                <a:cs typeface="Lucida Sans Unicode"/>
              </a:rPr>
              <a:t>exists </a:t>
            </a:r>
            <a:r>
              <a:rPr sz="1200" spc="20" dirty="0">
                <a:latin typeface="Lucida Sans Unicode"/>
                <a:cs typeface="Lucida Sans Unicode"/>
              </a:rPr>
              <a:t>between</a:t>
            </a:r>
            <a:r>
              <a:rPr sz="1200" spc="75" dirty="0">
                <a:latin typeface="Lucida Sans Unicode"/>
                <a:cs typeface="Lucida Sans Unicode"/>
              </a:rPr>
              <a:t> </a:t>
            </a:r>
            <a:r>
              <a:rPr sz="1200" spc="20" dirty="0">
                <a:latin typeface="Lucida Sans Unicode"/>
                <a:cs typeface="Lucida Sans Unicode"/>
              </a:rPr>
              <a:t>these</a:t>
            </a:r>
            <a:r>
              <a:rPr sz="1200" spc="75" dirty="0">
                <a:latin typeface="Lucida Sans Unicode"/>
                <a:cs typeface="Lucida Sans Unicode"/>
              </a:rPr>
              <a:t> </a:t>
            </a:r>
            <a:r>
              <a:rPr sz="1200" spc="20" dirty="0">
                <a:latin typeface="Lucida Sans Unicode"/>
                <a:cs typeface="Lucida Sans Unicode"/>
              </a:rPr>
              <a:t>two</a:t>
            </a:r>
            <a:r>
              <a:rPr sz="1200" spc="80" dirty="0">
                <a:latin typeface="Lucida Sans Unicode"/>
                <a:cs typeface="Lucida Sans Unicode"/>
              </a:rPr>
              <a:t> </a:t>
            </a:r>
            <a:r>
              <a:rPr sz="1200" spc="20" dirty="0">
                <a:latin typeface="Lucida Sans Unicode"/>
                <a:cs typeface="Lucida Sans Unicode"/>
              </a:rPr>
              <a:t>categorical</a:t>
            </a:r>
            <a:r>
              <a:rPr sz="1200" spc="75" dirty="0">
                <a:latin typeface="Lucida Sans Unicode"/>
                <a:cs typeface="Lucida Sans Unicode"/>
              </a:rPr>
              <a:t> </a:t>
            </a:r>
            <a:r>
              <a:rPr sz="1200" spc="-10" dirty="0">
                <a:latin typeface="Lucida Sans Unicode"/>
                <a:cs typeface="Lucida Sans Unicode"/>
              </a:rPr>
              <a:t>variables.</a:t>
            </a:r>
            <a:endParaRPr sz="1200">
              <a:latin typeface="Lucida Sans Unicode"/>
              <a:cs typeface="Lucida Sans Unicode"/>
            </a:endParaRPr>
          </a:p>
          <a:p>
            <a:pPr marL="12700" marR="5080">
              <a:lnSpc>
                <a:spcPct val="120000"/>
              </a:lnSpc>
              <a:spcBef>
                <a:spcPts val="1725"/>
              </a:spcBef>
            </a:pPr>
            <a:r>
              <a:rPr sz="1200" dirty="0">
                <a:latin typeface="Lucida Sans Unicode"/>
                <a:cs typeface="Lucida Sans Unicode"/>
              </a:rPr>
              <a:t>Bivariate</a:t>
            </a:r>
            <a:r>
              <a:rPr sz="1200" spc="6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Analysis</a:t>
            </a:r>
            <a:r>
              <a:rPr sz="1200" spc="65" dirty="0">
                <a:latin typeface="Lucida Sans Unicode"/>
                <a:cs typeface="Lucida Sans Unicode"/>
              </a:rPr>
              <a:t> </a:t>
            </a:r>
            <a:r>
              <a:rPr sz="1200" spc="85" dirty="0">
                <a:latin typeface="Lucida Sans Unicode"/>
                <a:cs typeface="Lucida Sans Unicode"/>
              </a:rPr>
              <a:t>can</a:t>
            </a:r>
            <a:r>
              <a:rPr sz="1200" spc="7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also</a:t>
            </a:r>
            <a:r>
              <a:rPr sz="1200" spc="65" dirty="0">
                <a:latin typeface="Lucida Sans Unicode"/>
                <a:cs typeface="Lucida Sans Unicode"/>
              </a:rPr>
              <a:t> </a:t>
            </a:r>
            <a:r>
              <a:rPr sz="1200" spc="70" dirty="0">
                <a:latin typeface="Lucida Sans Unicode"/>
                <a:cs typeface="Lucida Sans Unicode"/>
              </a:rPr>
              <a:t>be </a:t>
            </a:r>
            <a:r>
              <a:rPr sz="1200" dirty="0">
                <a:latin typeface="Lucida Sans Unicode"/>
                <a:cs typeface="Lucida Sans Unicode"/>
              </a:rPr>
              <a:t>performed</a:t>
            </a:r>
            <a:r>
              <a:rPr sz="1200" spc="65" dirty="0">
                <a:latin typeface="Lucida Sans Unicode"/>
                <a:cs typeface="Lucida Sans Unicode"/>
              </a:rPr>
              <a:t> </a:t>
            </a:r>
            <a:r>
              <a:rPr sz="1200" spc="-20" dirty="0">
                <a:latin typeface="Lucida Sans Unicode"/>
                <a:cs typeface="Lucida Sans Unicode"/>
              </a:rPr>
              <a:t>with </a:t>
            </a:r>
            <a:r>
              <a:rPr sz="1200" spc="10" dirty="0">
                <a:latin typeface="Lucida Sans Unicode"/>
                <a:cs typeface="Lucida Sans Unicode"/>
              </a:rPr>
              <a:t>numerical</a:t>
            </a:r>
            <a:r>
              <a:rPr sz="1200" spc="25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values,</a:t>
            </a:r>
            <a:r>
              <a:rPr sz="1200" spc="25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or</a:t>
            </a:r>
            <a:r>
              <a:rPr sz="1200" spc="25" dirty="0">
                <a:latin typeface="Lucida Sans Unicode"/>
                <a:cs typeface="Lucida Sans Unicode"/>
              </a:rPr>
              <a:t> </a:t>
            </a:r>
            <a:r>
              <a:rPr sz="1200" spc="145" dirty="0">
                <a:latin typeface="Lucida Sans Unicode"/>
                <a:cs typeface="Lucida Sans Unicode"/>
              </a:rPr>
              <a:t>a</a:t>
            </a:r>
            <a:r>
              <a:rPr sz="1200" spc="25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combination</a:t>
            </a:r>
            <a:r>
              <a:rPr sz="1200" spc="30" dirty="0">
                <a:latin typeface="Lucida Sans Unicode"/>
                <a:cs typeface="Lucida Sans Unicode"/>
              </a:rPr>
              <a:t> </a:t>
            </a:r>
            <a:r>
              <a:rPr sz="1200" spc="-25" dirty="0">
                <a:latin typeface="Lucida Sans Unicode"/>
                <a:cs typeface="Lucida Sans Unicode"/>
              </a:rPr>
              <a:t>of </a:t>
            </a:r>
            <a:r>
              <a:rPr sz="1200" spc="20" dirty="0">
                <a:latin typeface="Lucida Sans Unicode"/>
                <a:cs typeface="Lucida Sans Unicode"/>
              </a:rPr>
              <a:t>numerical</a:t>
            </a:r>
            <a:r>
              <a:rPr sz="1200" spc="75" dirty="0">
                <a:latin typeface="Lucida Sans Unicode"/>
                <a:cs typeface="Lucida Sans Unicode"/>
              </a:rPr>
              <a:t> </a:t>
            </a:r>
            <a:r>
              <a:rPr sz="1200" spc="20" dirty="0">
                <a:latin typeface="Lucida Sans Unicode"/>
                <a:cs typeface="Lucida Sans Unicode"/>
              </a:rPr>
              <a:t>&amp;</a:t>
            </a:r>
            <a:r>
              <a:rPr sz="1200" spc="80" dirty="0">
                <a:latin typeface="Lucida Sans Unicode"/>
                <a:cs typeface="Lucida Sans Unicode"/>
              </a:rPr>
              <a:t> </a:t>
            </a:r>
            <a:r>
              <a:rPr sz="1200" spc="20" dirty="0">
                <a:latin typeface="Lucida Sans Unicode"/>
                <a:cs typeface="Lucida Sans Unicode"/>
              </a:rPr>
              <a:t>categorical</a:t>
            </a:r>
            <a:r>
              <a:rPr sz="1200" spc="80" dirty="0">
                <a:latin typeface="Lucida Sans Unicode"/>
                <a:cs typeface="Lucida Sans Unicode"/>
              </a:rPr>
              <a:t> </a:t>
            </a:r>
            <a:r>
              <a:rPr sz="1200" spc="-10" dirty="0">
                <a:latin typeface="Lucida Sans Unicode"/>
                <a:cs typeface="Lucida Sans Unicode"/>
              </a:rPr>
              <a:t>values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10389" y="4693519"/>
            <a:ext cx="874395" cy="1761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3798" y="4688173"/>
            <a:ext cx="186899" cy="18689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46517" y="250476"/>
            <a:ext cx="294767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Multivariate</a:t>
            </a:r>
            <a:r>
              <a:rPr spc="-155" dirty="0"/>
              <a:t> </a:t>
            </a:r>
            <a:r>
              <a:rPr spc="-45" dirty="0"/>
              <a:t>Analysis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spc="-10" dirty="0"/>
              <a:t>zepanalytics.com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46517" y="703014"/>
            <a:ext cx="3458845" cy="683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200" spc="50" dirty="0">
                <a:latin typeface="Lucida Sans Unicode"/>
                <a:cs typeface="Lucida Sans Unicode"/>
              </a:rPr>
              <a:t>Data</a:t>
            </a:r>
            <a:r>
              <a:rPr sz="1200" spc="4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which</a:t>
            </a:r>
            <a:r>
              <a:rPr sz="1200" spc="45" dirty="0">
                <a:latin typeface="Lucida Sans Unicode"/>
                <a:cs typeface="Lucida Sans Unicode"/>
              </a:rPr>
              <a:t> </a:t>
            </a:r>
            <a:r>
              <a:rPr sz="1200" spc="50" dirty="0">
                <a:latin typeface="Lucida Sans Unicode"/>
                <a:cs typeface="Lucida Sans Unicode"/>
              </a:rPr>
              <a:t>has</a:t>
            </a:r>
            <a:r>
              <a:rPr sz="1200" spc="4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more</a:t>
            </a:r>
            <a:r>
              <a:rPr sz="1200" spc="4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than</a:t>
            </a:r>
            <a:r>
              <a:rPr sz="1200" spc="4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two</a:t>
            </a:r>
            <a:r>
              <a:rPr sz="1200" spc="4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variables,</a:t>
            </a:r>
            <a:r>
              <a:rPr sz="1200" spc="45" dirty="0">
                <a:latin typeface="Lucida Sans Unicode"/>
                <a:cs typeface="Lucida Sans Unicode"/>
              </a:rPr>
              <a:t> </a:t>
            </a:r>
            <a:r>
              <a:rPr sz="1200" spc="-25" dirty="0">
                <a:latin typeface="Lucida Sans Unicode"/>
                <a:cs typeface="Lucida Sans Unicode"/>
              </a:rPr>
              <a:t>you </a:t>
            </a:r>
            <a:r>
              <a:rPr sz="1200" dirty="0">
                <a:latin typeface="Lucida Sans Unicode"/>
                <a:cs typeface="Lucida Sans Unicode"/>
              </a:rPr>
              <a:t>often</a:t>
            </a:r>
            <a:r>
              <a:rPr sz="1200" spc="2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want</a:t>
            </a:r>
            <a:r>
              <a:rPr sz="1200" spc="2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to</a:t>
            </a:r>
            <a:r>
              <a:rPr sz="1200" spc="25" dirty="0">
                <a:latin typeface="Lucida Sans Unicode"/>
                <a:cs typeface="Lucida Sans Unicode"/>
              </a:rPr>
              <a:t> </a:t>
            </a:r>
            <a:r>
              <a:rPr sz="1200" spc="55" dirty="0">
                <a:latin typeface="Lucida Sans Unicode"/>
                <a:cs typeface="Lucida Sans Unicode"/>
              </a:rPr>
              <a:t>measure</a:t>
            </a:r>
            <a:r>
              <a:rPr sz="1200" spc="2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the</a:t>
            </a:r>
            <a:r>
              <a:rPr sz="1200" spc="2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relationship</a:t>
            </a:r>
            <a:r>
              <a:rPr sz="1200" spc="20" dirty="0">
                <a:latin typeface="Lucida Sans Unicode"/>
                <a:cs typeface="Lucida Sans Unicode"/>
              </a:rPr>
              <a:t> </a:t>
            </a:r>
            <a:r>
              <a:rPr sz="1200" spc="-20" dirty="0">
                <a:latin typeface="Lucida Sans Unicode"/>
                <a:cs typeface="Lucida Sans Unicode"/>
              </a:rPr>
              <a:t>that </a:t>
            </a:r>
            <a:r>
              <a:rPr sz="1200" spc="-25" dirty="0">
                <a:latin typeface="Lucida Sans Unicode"/>
                <a:cs typeface="Lucida Sans Unicode"/>
              </a:rPr>
              <a:t>exists</a:t>
            </a:r>
            <a:r>
              <a:rPr sz="1200" spc="11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between</a:t>
            </a:r>
            <a:r>
              <a:rPr sz="1200" spc="11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these</a:t>
            </a:r>
            <a:r>
              <a:rPr sz="1200" spc="110" dirty="0">
                <a:latin typeface="Lucida Sans Unicode"/>
                <a:cs typeface="Lucida Sans Unicode"/>
              </a:rPr>
              <a:t> </a:t>
            </a:r>
            <a:r>
              <a:rPr sz="1200" spc="-10" dirty="0">
                <a:latin typeface="Lucida Sans Unicode"/>
                <a:cs typeface="Lucida Sans Unicode"/>
              </a:rPr>
              <a:t>features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39880" y="451938"/>
            <a:ext cx="4214495" cy="4239895"/>
            <a:chOff x="4839880" y="451938"/>
            <a:chExt cx="4214495" cy="42398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81325" y="1275370"/>
              <a:ext cx="671065" cy="67106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250159" y="1344203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698" y="533397"/>
                  </a:moveTo>
                  <a:lnTo>
                    <a:pt x="218759" y="529101"/>
                  </a:lnTo>
                  <a:lnTo>
                    <a:pt x="173638" y="516712"/>
                  </a:lnTo>
                  <a:lnTo>
                    <a:pt x="132090" y="496985"/>
                  </a:lnTo>
                  <a:lnTo>
                    <a:pt x="94868" y="470673"/>
                  </a:lnTo>
                  <a:lnTo>
                    <a:pt x="62724" y="438529"/>
                  </a:lnTo>
                  <a:lnTo>
                    <a:pt x="36412" y="401307"/>
                  </a:lnTo>
                  <a:lnTo>
                    <a:pt x="16685" y="359758"/>
                  </a:lnTo>
                  <a:lnTo>
                    <a:pt x="4296" y="314638"/>
                  </a:lnTo>
                  <a:lnTo>
                    <a:pt x="0" y="266698"/>
                  </a:lnTo>
                  <a:lnTo>
                    <a:pt x="4296" y="218759"/>
                  </a:lnTo>
                  <a:lnTo>
                    <a:pt x="16685" y="173639"/>
                  </a:lnTo>
                  <a:lnTo>
                    <a:pt x="36412" y="132090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0" y="36412"/>
                  </a:lnTo>
                  <a:lnTo>
                    <a:pt x="173638" y="16685"/>
                  </a:lnTo>
                  <a:lnTo>
                    <a:pt x="218759" y="4296"/>
                  </a:lnTo>
                  <a:lnTo>
                    <a:pt x="266698" y="0"/>
                  </a:lnTo>
                  <a:lnTo>
                    <a:pt x="318972" y="5171"/>
                  </a:lnTo>
                  <a:lnTo>
                    <a:pt x="368759" y="20301"/>
                  </a:lnTo>
                  <a:lnTo>
                    <a:pt x="414663" y="44808"/>
                  </a:lnTo>
                  <a:lnTo>
                    <a:pt x="455283" y="78114"/>
                  </a:lnTo>
                  <a:lnTo>
                    <a:pt x="488589" y="118734"/>
                  </a:lnTo>
                  <a:lnTo>
                    <a:pt x="513096" y="164637"/>
                  </a:lnTo>
                  <a:lnTo>
                    <a:pt x="528226" y="214425"/>
                  </a:lnTo>
                  <a:lnTo>
                    <a:pt x="533397" y="266698"/>
                  </a:lnTo>
                  <a:lnTo>
                    <a:pt x="529101" y="314638"/>
                  </a:lnTo>
                  <a:lnTo>
                    <a:pt x="516712" y="359758"/>
                  </a:lnTo>
                  <a:lnTo>
                    <a:pt x="496985" y="401307"/>
                  </a:lnTo>
                  <a:lnTo>
                    <a:pt x="470673" y="438529"/>
                  </a:lnTo>
                  <a:lnTo>
                    <a:pt x="438529" y="470673"/>
                  </a:lnTo>
                  <a:lnTo>
                    <a:pt x="401306" y="496985"/>
                  </a:lnTo>
                  <a:lnTo>
                    <a:pt x="359758" y="516712"/>
                  </a:lnTo>
                  <a:lnTo>
                    <a:pt x="314638" y="529101"/>
                  </a:lnTo>
                  <a:lnTo>
                    <a:pt x="266698" y="5333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2291607" y="1275370"/>
            <a:ext cx="671195" cy="671195"/>
            <a:chOff x="2291607" y="1275370"/>
            <a:chExt cx="671195" cy="67119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91607" y="1275370"/>
              <a:ext cx="671065" cy="67106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360441" y="1344203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698" y="533397"/>
                  </a:moveTo>
                  <a:lnTo>
                    <a:pt x="218759" y="529101"/>
                  </a:lnTo>
                  <a:lnTo>
                    <a:pt x="173639" y="516712"/>
                  </a:lnTo>
                  <a:lnTo>
                    <a:pt x="132090" y="496985"/>
                  </a:lnTo>
                  <a:lnTo>
                    <a:pt x="94868" y="470673"/>
                  </a:lnTo>
                  <a:lnTo>
                    <a:pt x="62724" y="438529"/>
                  </a:lnTo>
                  <a:lnTo>
                    <a:pt x="36412" y="401307"/>
                  </a:lnTo>
                  <a:lnTo>
                    <a:pt x="16685" y="359758"/>
                  </a:lnTo>
                  <a:lnTo>
                    <a:pt x="4296" y="314638"/>
                  </a:lnTo>
                  <a:lnTo>
                    <a:pt x="0" y="266698"/>
                  </a:lnTo>
                  <a:lnTo>
                    <a:pt x="4296" y="218759"/>
                  </a:lnTo>
                  <a:lnTo>
                    <a:pt x="16685" y="173639"/>
                  </a:lnTo>
                  <a:lnTo>
                    <a:pt x="36412" y="132090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0" y="36412"/>
                  </a:lnTo>
                  <a:lnTo>
                    <a:pt x="173639" y="16685"/>
                  </a:lnTo>
                  <a:lnTo>
                    <a:pt x="218759" y="4296"/>
                  </a:lnTo>
                  <a:lnTo>
                    <a:pt x="266698" y="0"/>
                  </a:lnTo>
                  <a:lnTo>
                    <a:pt x="318972" y="5171"/>
                  </a:lnTo>
                  <a:lnTo>
                    <a:pt x="368760" y="20301"/>
                  </a:lnTo>
                  <a:lnTo>
                    <a:pt x="414663" y="44808"/>
                  </a:lnTo>
                  <a:lnTo>
                    <a:pt x="455283" y="78114"/>
                  </a:lnTo>
                  <a:lnTo>
                    <a:pt x="488589" y="118734"/>
                  </a:lnTo>
                  <a:lnTo>
                    <a:pt x="513096" y="164637"/>
                  </a:lnTo>
                  <a:lnTo>
                    <a:pt x="528226" y="214425"/>
                  </a:lnTo>
                  <a:lnTo>
                    <a:pt x="533397" y="266698"/>
                  </a:lnTo>
                  <a:lnTo>
                    <a:pt x="529101" y="314638"/>
                  </a:lnTo>
                  <a:lnTo>
                    <a:pt x="516712" y="359758"/>
                  </a:lnTo>
                  <a:lnTo>
                    <a:pt x="496985" y="401307"/>
                  </a:lnTo>
                  <a:lnTo>
                    <a:pt x="470673" y="438529"/>
                  </a:lnTo>
                  <a:lnTo>
                    <a:pt x="438529" y="470673"/>
                  </a:lnTo>
                  <a:lnTo>
                    <a:pt x="401307" y="496985"/>
                  </a:lnTo>
                  <a:lnTo>
                    <a:pt x="359758" y="516712"/>
                  </a:lnTo>
                  <a:lnTo>
                    <a:pt x="314638" y="529101"/>
                  </a:lnTo>
                  <a:lnTo>
                    <a:pt x="266698" y="5333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80277" y="1464039"/>
              <a:ext cx="293726" cy="293726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Numerical</a:t>
            </a:r>
            <a:r>
              <a:rPr spc="-195" dirty="0"/>
              <a:t> </a:t>
            </a:r>
            <a:r>
              <a:rPr spc="-45" dirty="0"/>
              <a:t>Analysis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288298" y="1993156"/>
            <a:ext cx="2679700" cy="427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9145" marR="5080" indent="-767080">
              <a:lnSpc>
                <a:spcPct val="120000"/>
              </a:lnSpc>
              <a:spcBef>
                <a:spcPts val="100"/>
              </a:spcBef>
            </a:pPr>
            <a:r>
              <a:rPr sz="1100" spc="100" dirty="0">
                <a:latin typeface="Lucida Sans Unicode"/>
                <a:cs typeface="Lucida Sans Unicode"/>
              </a:rPr>
              <a:t>We</a:t>
            </a:r>
            <a:r>
              <a:rPr sz="1100" spc="70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also</a:t>
            </a:r>
            <a:r>
              <a:rPr sz="1100" spc="70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perform</a:t>
            </a:r>
            <a:r>
              <a:rPr sz="1100" spc="70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various</a:t>
            </a:r>
            <a:r>
              <a:rPr sz="1100" spc="70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analysis</a:t>
            </a:r>
            <a:r>
              <a:rPr sz="1100" spc="75" dirty="0">
                <a:latin typeface="Lucida Sans Unicode"/>
                <a:cs typeface="Lucida Sans Unicode"/>
              </a:rPr>
              <a:t> </a:t>
            </a:r>
            <a:r>
              <a:rPr sz="1100" spc="-20" dirty="0">
                <a:latin typeface="Lucida Sans Unicode"/>
                <a:cs typeface="Lucida Sans Unicode"/>
              </a:rPr>
              <a:t>over </a:t>
            </a:r>
            <a:r>
              <a:rPr sz="1100" dirty="0">
                <a:latin typeface="Lucida Sans Unicode"/>
                <a:cs typeface="Lucida Sans Unicode"/>
              </a:rPr>
              <a:t>Numerical</a:t>
            </a:r>
            <a:r>
              <a:rPr sz="1100" spc="160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data.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63609" y="2596660"/>
            <a:ext cx="312928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20000"/>
              </a:lnSpc>
              <a:spcBef>
                <a:spcPts val="100"/>
              </a:spcBef>
            </a:pPr>
            <a:r>
              <a:rPr sz="1100" spc="-10" dirty="0">
                <a:latin typeface="Lucida Sans Unicode"/>
                <a:cs typeface="Lucida Sans Unicode"/>
              </a:rPr>
              <a:t>For</a:t>
            </a:r>
            <a:r>
              <a:rPr sz="1100" spc="5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example,</a:t>
            </a:r>
            <a:r>
              <a:rPr sz="1100" spc="10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dealing</a:t>
            </a:r>
            <a:r>
              <a:rPr sz="1100" spc="5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with</a:t>
            </a:r>
            <a:r>
              <a:rPr sz="1100" spc="10" dirty="0">
                <a:latin typeface="Lucida Sans Unicode"/>
                <a:cs typeface="Lucida Sans Unicode"/>
              </a:rPr>
              <a:t> </a:t>
            </a:r>
            <a:r>
              <a:rPr sz="1100" spc="125" dirty="0">
                <a:latin typeface="Lucida Sans Unicode"/>
                <a:cs typeface="Lucida Sans Unicode"/>
              </a:rPr>
              <a:t>a</a:t>
            </a:r>
            <a:r>
              <a:rPr sz="1100" spc="10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single</a:t>
            </a:r>
            <a:r>
              <a:rPr sz="1100" spc="5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numerical </a:t>
            </a:r>
            <a:r>
              <a:rPr sz="1100" dirty="0">
                <a:latin typeface="Lucida Sans Unicode"/>
                <a:cs typeface="Lucida Sans Unicode"/>
              </a:rPr>
              <a:t>variable,</a:t>
            </a:r>
            <a:r>
              <a:rPr sz="1100" spc="10" dirty="0">
                <a:latin typeface="Lucida Sans Unicode"/>
                <a:cs typeface="Lucida Sans Unicode"/>
              </a:rPr>
              <a:t> </a:t>
            </a:r>
            <a:r>
              <a:rPr sz="1100" spc="55" dirty="0">
                <a:latin typeface="Lucida Sans Unicode"/>
                <a:cs typeface="Lucida Sans Unicode"/>
              </a:rPr>
              <a:t>we</a:t>
            </a:r>
            <a:r>
              <a:rPr sz="1100" spc="15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might</a:t>
            </a:r>
            <a:r>
              <a:rPr sz="1100" spc="10" dirty="0">
                <a:latin typeface="Lucida Sans Unicode"/>
                <a:cs typeface="Lucida Sans Unicode"/>
              </a:rPr>
              <a:t> </a:t>
            </a:r>
            <a:r>
              <a:rPr sz="1100" spc="55" dirty="0">
                <a:latin typeface="Lucida Sans Unicode"/>
                <a:cs typeface="Lucida Sans Unicode"/>
              </a:rPr>
              <a:t>be</a:t>
            </a:r>
            <a:r>
              <a:rPr sz="1100" spc="15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interested</a:t>
            </a:r>
            <a:r>
              <a:rPr sz="1100" spc="10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in</a:t>
            </a:r>
            <a:r>
              <a:rPr sz="1100" spc="15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knowing </a:t>
            </a:r>
            <a:r>
              <a:rPr sz="1100" dirty="0">
                <a:latin typeface="Lucida Sans Unicode"/>
                <a:cs typeface="Lucida Sans Unicode"/>
              </a:rPr>
              <a:t>their</a:t>
            </a:r>
            <a:r>
              <a:rPr sz="1100" spc="30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statistical</a:t>
            </a:r>
            <a:r>
              <a:rPr sz="1100" spc="30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information</a:t>
            </a:r>
            <a:r>
              <a:rPr sz="1100" spc="30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such</a:t>
            </a:r>
            <a:r>
              <a:rPr sz="1100" spc="30" dirty="0">
                <a:latin typeface="Lucida Sans Unicode"/>
                <a:cs typeface="Lucida Sans Unicode"/>
              </a:rPr>
              <a:t> </a:t>
            </a:r>
            <a:r>
              <a:rPr sz="1100" spc="70" dirty="0">
                <a:latin typeface="Lucida Sans Unicode"/>
                <a:cs typeface="Lucida Sans Unicode"/>
              </a:rPr>
              <a:t>as</a:t>
            </a:r>
            <a:r>
              <a:rPr sz="1100" spc="30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mean, </a:t>
            </a:r>
            <a:r>
              <a:rPr sz="1100" dirty="0">
                <a:latin typeface="Lucida Sans Unicode"/>
                <a:cs typeface="Lucida Sans Unicode"/>
              </a:rPr>
              <a:t>median,</a:t>
            </a:r>
            <a:r>
              <a:rPr sz="1100" spc="10" dirty="0">
                <a:latin typeface="Lucida Sans Unicode"/>
                <a:cs typeface="Lucida Sans Unicode"/>
              </a:rPr>
              <a:t> </a:t>
            </a:r>
            <a:r>
              <a:rPr sz="1100" spc="-20" dirty="0">
                <a:latin typeface="Lucida Sans Unicode"/>
                <a:cs typeface="Lucida Sans Unicode"/>
              </a:rPr>
              <a:t>25th</a:t>
            </a:r>
            <a:r>
              <a:rPr sz="1100" spc="10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Percentile,</a:t>
            </a:r>
            <a:r>
              <a:rPr sz="1100" spc="15" dirty="0">
                <a:latin typeface="Lucida Sans Unicode"/>
                <a:cs typeface="Lucida Sans Unicode"/>
              </a:rPr>
              <a:t> </a:t>
            </a:r>
            <a:r>
              <a:rPr sz="1100" spc="-40" dirty="0">
                <a:latin typeface="Lucida Sans Unicode"/>
                <a:cs typeface="Lucida Sans Unicode"/>
              </a:rPr>
              <a:t>75th</a:t>
            </a:r>
            <a:r>
              <a:rPr sz="1100" spc="10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Percentile,</a:t>
            </a:r>
            <a:endParaRPr sz="11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265"/>
              </a:spcBef>
            </a:pPr>
            <a:r>
              <a:rPr sz="1100" spc="-20" dirty="0">
                <a:latin typeface="Lucida Sans Unicode"/>
                <a:cs typeface="Lucida Sans Unicode"/>
              </a:rPr>
              <a:t>min, </a:t>
            </a:r>
            <a:r>
              <a:rPr sz="1100" dirty="0">
                <a:latin typeface="Lucida Sans Unicode"/>
                <a:cs typeface="Lucida Sans Unicode"/>
              </a:rPr>
              <a:t>max</a:t>
            </a:r>
            <a:r>
              <a:rPr sz="1100" spc="-15" dirty="0">
                <a:latin typeface="Lucida Sans Unicode"/>
                <a:cs typeface="Lucida Sans Unicode"/>
              </a:rPr>
              <a:t> </a:t>
            </a:r>
            <a:r>
              <a:rPr sz="1100" spc="-20" dirty="0">
                <a:latin typeface="Lucida Sans Unicode"/>
                <a:cs typeface="Lucida Sans Unicode"/>
              </a:rPr>
              <a:t>etc.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18870" y="1993156"/>
            <a:ext cx="2998470" cy="629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20000"/>
              </a:lnSpc>
              <a:spcBef>
                <a:spcPts val="100"/>
              </a:spcBef>
            </a:pPr>
            <a:r>
              <a:rPr sz="1100" dirty="0">
                <a:latin typeface="Lucida Sans Unicode"/>
                <a:cs typeface="Lucida Sans Unicode"/>
              </a:rPr>
              <a:t>Similarly,</a:t>
            </a:r>
            <a:r>
              <a:rPr sz="1100" spc="10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while</a:t>
            </a:r>
            <a:r>
              <a:rPr sz="1100" spc="10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analyzing</a:t>
            </a:r>
            <a:r>
              <a:rPr sz="1100" spc="15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multiple</a:t>
            </a:r>
            <a:r>
              <a:rPr sz="1100" spc="10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features, </a:t>
            </a:r>
            <a:r>
              <a:rPr sz="1100" spc="55" dirty="0">
                <a:latin typeface="Lucida Sans Unicode"/>
                <a:cs typeface="Lucida Sans Unicode"/>
              </a:rPr>
              <a:t>we</a:t>
            </a:r>
            <a:r>
              <a:rPr sz="1100" spc="-5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might </a:t>
            </a:r>
            <a:r>
              <a:rPr sz="1100" spc="55" dirty="0">
                <a:latin typeface="Lucida Sans Unicode"/>
                <a:cs typeface="Lucida Sans Unicode"/>
              </a:rPr>
              <a:t>be</a:t>
            </a:r>
            <a:r>
              <a:rPr sz="1100" spc="-5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interested in</a:t>
            </a:r>
            <a:r>
              <a:rPr sz="1100" spc="-5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knowing </a:t>
            </a:r>
            <a:r>
              <a:rPr sz="1100" spc="-10" dirty="0">
                <a:latin typeface="Lucida Sans Unicode"/>
                <a:cs typeface="Lucida Sans Unicode"/>
              </a:rPr>
              <a:t>their </a:t>
            </a:r>
            <a:r>
              <a:rPr sz="1100" dirty="0">
                <a:latin typeface="Lucida Sans Unicode"/>
                <a:cs typeface="Lucida Sans Unicode"/>
              </a:rPr>
              <a:t>correlation with</a:t>
            </a:r>
            <a:r>
              <a:rPr sz="1100" spc="5" dirty="0">
                <a:latin typeface="Lucida Sans Unicode"/>
                <a:cs typeface="Lucida Sans Unicode"/>
              </a:rPr>
              <a:t> </a:t>
            </a:r>
            <a:r>
              <a:rPr sz="1100" spc="80" dirty="0">
                <a:latin typeface="Lucida Sans Unicode"/>
                <a:cs typeface="Lucida Sans Unicode"/>
              </a:rPr>
              <a:t>each</a:t>
            </a:r>
            <a:r>
              <a:rPr sz="1100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other.</a:t>
            </a:r>
            <a:endParaRPr sz="1100">
              <a:latin typeface="Lucida Sans Unicode"/>
              <a:cs typeface="Lucida Sans Unicode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69995" y="1464040"/>
            <a:ext cx="293726" cy="293726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3569272" y="4662427"/>
            <a:ext cx="5422900" cy="300990"/>
            <a:chOff x="3569272" y="4662427"/>
            <a:chExt cx="5422900" cy="300990"/>
          </a:xfrm>
        </p:grpSpPr>
        <p:sp>
          <p:nvSpPr>
            <p:cNvPr id="15" name="object 15"/>
            <p:cNvSpPr/>
            <p:nvPr/>
          </p:nvSpPr>
          <p:spPr>
            <a:xfrm>
              <a:off x="3581972" y="4675127"/>
              <a:ext cx="5397500" cy="275590"/>
            </a:xfrm>
            <a:custGeom>
              <a:avLst/>
              <a:gdLst/>
              <a:ahLst/>
              <a:cxnLst/>
              <a:rect l="l" t="t" r="r" b="b"/>
              <a:pathLst>
                <a:path w="5397500" h="275589">
                  <a:moveTo>
                    <a:pt x="5397021" y="275006"/>
                  </a:moveTo>
                  <a:lnTo>
                    <a:pt x="0" y="275006"/>
                  </a:lnTo>
                  <a:lnTo>
                    <a:pt x="0" y="0"/>
                  </a:lnTo>
                  <a:lnTo>
                    <a:pt x="5397021" y="0"/>
                  </a:lnTo>
                  <a:lnTo>
                    <a:pt x="5397021" y="2750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81972" y="4675127"/>
              <a:ext cx="5397500" cy="275590"/>
            </a:xfrm>
            <a:custGeom>
              <a:avLst/>
              <a:gdLst/>
              <a:ahLst/>
              <a:cxnLst/>
              <a:rect l="l" t="t" r="r" b="b"/>
              <a:pathLst>
                <a:path w="5397500" h="275589">
                  <a:moveTo>
                    <a:pt x="0" y="0"/>
                  </a:moveTo>
                  <a:lnTo>
                    <a:pt x="5397021" y="0"/>
                  </a:lnTo>
                  <a:lnTo>
                    <a:pt x="5397021" y="275006"/>
                  </a:lnTo>
                  <a:lnTo>
                    <a:pt x="0" y="275006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spc="-10" dirty="0"/>
              <a:t>zepanalytics.com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Derived</a:t>
            </a:r>
            <a:r>
              <a:rPr spc="-210" dirty="0"/>
              <a:t> </a:t>
            </a:r>
            <a:r>
              <a:rPr spc="-80" dirty="0"/>
              <a:t>Metrics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6517" y="695107"/>
            <a:ext cx="8518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45" dirty="0">
                <a:solidFill>
                  <a:srgbClr val="2181FF"/>
                </a:solidFill>
                <a:latin typeface="Arial Black"/>
                <a:cs typeface="Arial Black"/>
              </a:rPr>
              <a:t>Derived</a:t>
            </a:r>
            <a:r>
              <a:rPr sz="1200" spc="-114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50" dirty="0">
                <a:solidFill>
                  <a:srgbClr val="2181FF"/>
                </a:solidFill>
                <a:latin typeface="Arial Black"/>
                <a:cs typeface="Arial Black"/>
              </a:rPr>
              <a:t>metrics</a:t>
            </a:r>
            <a:r>
              <a:rPr sz="1200" spc="-114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50" dirty="0">
                <a:solidFill>
                  <a:srgbClr val="2181FF"/>
                </a:solidFill>
                <a:latin typeface="Arial Black"/>
                <a:cs typeface="Arial Black"/>
              </a:rPr>
              <a:t>create</a:t>
            </a:r>
            <a:r>
              <a:rPr sz="1200" spc="-114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dirty="0">
                <a:solidFill>
                  <a:srgbClr val="2181FF"/>
                </a:solidFill>
                <a:latin typeface="Arial Black"/>
                <a:cs typeface="Arial Black"/>
              </a:rPr>
              <a:t>a</a:t>
            </a:r>
            <a:r>
              <a:rPr sz="1200" spc="-110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60" dirty="0">
                <a:solidFill>
                  <a:srgbClr val="2181FF"/>
                </a:solidFill>
                <a:latin typeface="Arial Black"/>
                <a:cs typeface="Arial Black"/>
              </a:rPr>
              <a:t>new</a:t>
            </a:r>
            <a:r>
              <a:rPr sz="1200" spc="-114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25" dirty="0">
                <a:solidFill>
                  <a:srgbClr val="2181FF"/>
                </a:solidFill>
                <a:latin typeface="Arial Black"/>
                <a:cs typeface="Arial Black"/>
              </a:rPr>
              <a:t>variable</a:t>
            </a:r>
            <a:r>
              <a:rPr sz="1200" spc="-114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10" dirty="0">
                <a:solidFill>
                  <a:srgbClr val="2181FF"/>
                </a:solidFill>
                <a:latin typeface="Arial Black"/>
                <a:cs typeface="Arial Black"/>
              </a:rPr>
              <a:t>from</a:t>
            </a:r>
            <a:r>
              <a:rPr sz="1200" spc="-110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45" dirty="0">
                <a:solidFill>
                  <a:srgbClr val="2181FF"/>
                </a:solidFill>
                <a:latin typeface="Arial Black"/>
                <a:cs typeface="Arial Black"/>
              </a:rPr>
              <a:t>the</a:t>
            </a:r>
            <a:r>
              <a:rPr sz="1200" spc="-114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55" dirty="0">
                <a:solidFill>
                  <a:srgbClr val="2181FF"/>
                </a:solidFill>
                <a:latin typeface="Arial Black"/>
                <a:cs typeface="Arial Black"/>
              </a:rPr>
              <a:t>existing</a:t>
            </a:r>
            <a:r>
              <a:rPr sz="1200" spc="-114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25" dirty="0">
                <a:solidFill>
                  <a:srgbClr val="2181FF"/>
                </a:solidFill>
                <a:latin typeface="Arial Black"/>
                <a:cs typeface="Arial Black"/>
              </a:rPr>
              <a:t>variable</a:t>
            </a:r>
            <a:r>
              <a:rPr sz="1200" spc="-110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55" dirty="0">
                <a:solidFill>
                  <a:srgbClr val="2181FF"/>
                </a:solidFill>
                <a:latin typeface="Arial Black"/>
                <a:cs typeface="Arial Black"/>
              </a:rPr>
              <a:t>to</a:t>
            </a:r>
            <a:r>
              <a:rPr sz="1200" spc="-114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45" dirty="0">
                <a:solidFill>
                  <a:srgbClr val="2181FF"/>
                </a:solidFill>
                <a:latin typeface="Arial Black"/>
                <a:cs typeface="Arial Black"/>
              </a:rPr>
              <a:t>get</a:t>
            </a:r>
            <a:r>
              <a:rPr sz="1200" spc="-114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dirty="0">
                <a:solidFill>
                  <a:srgbClr val="2181FF"/>
                </a:solidFill>
                <a:latin typeface="Arial Black"/>
                <a:cs typeface="Arial Black"/>
              </a:rPr>
              <a:t>a</a:t>
            </a:r>
            <a:r>
              <a:rPr sz="1200" spc="-110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30" dirty="0">
                <a:solidFill>
                  <a:srgbClr val="2181FF"/>
                </a:solidFill>
                <a:latin typeface="Arial Black"/>
                <a:cs typeface="Arial Black"/>
              </a:rPr>
              <a:t>insightful</a:t>
            </a:r>
            <a:r>
              <a:rPr sz="1200" spc="-114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30" dirty="0">
                <a:solidFill>
                  <a:srgbClr val="2181FF"/>
                </a:solidFill>
                <a:latin typeface="Arial Black"/>
                <a:cs typeface="Arial Black"/>
              </a:rPr>
              <a:t>information</a:t>
            </a:r>
            <a:r>
              <a:rPr sz="1200" spc="-114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10" dirty="0">
                <a:solidFill>
                  <a:srgbClr val="2181FF"/>
                </a:solidFill>
                <a:latin typeface="Arial Black"/>
                <a:cs typeface="Arial Black"/>
              </a:rPr>
              <a:t>from</a:t>
            </a:r>
            <a:r>
              <a:rPr sz="1200" spc="-110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45" dirty="0">
                <a:solidFill>
                  <a:srgbClr val="2181FF"/>
                </a:solidFill>
                <a:latin typeface="Arial Black"/>
                <a:cs typeface="Arial Black"/>
              </a:rPr>
              <a:t>the</a:t>
            </a:r>
            <a:r>
              <a:rPr sz="1200" spc="-114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20" dirty="0">
                <a:solidFill>
                  <a:srgbClr val="2181FF"/>
                </a:solidFill>
                <a:latin typeface="Arial Black"/>
                <a:cs typeface="Arial Black"/>
              </a:rPr>
              <a:t>data </a:t>
            </a:r>
            <a:r>
              <a:rPr sz="1200" dirty="0">
                <a:solidFill>
                  <a:srgbClr val="2181FF"/>
                </a:solidFill>
                <a:latin typeface="Arial Black"/>
                <a:cs typeface="Arial Black"/>
              </a:rPr>
              <a:t>by</a:t>
            </a:r>
            <a:r>
              <a:rPr sz="1200" spc="-114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20" dirty="0">
                <a:solidFill>
                  <a:srgbClr val="2181FF"/>
                </a:solidFill>
                <a:latin typeface="Arial Black"/>
                <a:cs typeface="Arial Black"/>
              </a:rPr>
              <a:t>analyzing</a:t>
            </a:r>
            <a:r>
              <a:rPr sz="1200" spc="-110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45" dirty="0">
                <a:solidFill>
                  <a:srgbClr val="2181FF"/>
                </a:solidFill>
                <a:latin typeface="Arial Black"/>
                <a:cs typeface="Arial Black"/>
              </a:rPr>
              <a:t>the</a:t>
            </a:r>
            <a:r>
              <a:rPr sz="1200" spc="-114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20" dirty="0">
                <a:solidFill>
                  <a:srgbClr val="2181FF"/>
                </a:solidFill>
                <a:latin typeface="Arial Black"/>
                <a:cs typeface="Arial Black"/>
              </a:rPr>
              <a:t>data.</a:t>
            </a:r>
            <a:endParaRPr sz="1200">
              <a:latin typeface="Arial Black"/>
              <a:cs typeface="Arial Black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920836" y="1413702"/>
            <a:ext cx="2700020" cy="2776220"/>
            <a:chOff x="2920836" y="1413702"/>
            <a:chExt cx="2700020" cy="2776220"/>
          </a:xfrm>
        </p:grpSpPr>
        <p:sp>
          <p:nvSpPr>
            <p:cNvPr id="5" name="object 5"/>
            <p:cNvSpPr/>
            <p:nvPr/>
          </p:nvSpPr>
          <p:spPr>
            <a:xfrm>
              <a:off x="2921117" y="2092687"/>
              <a:ext cx="2700020" cy="703580"/>
            </a:xfrm>
            <a:custGeom>
              <a:avLst/>
              <a:gdLst/>
              <a:ahLst/>
              <a:cxnLst/>
              <a:rect l="l" t="t" r="r" b="b"/>
              <a:pathLst>
                <a:path w="2700020" h="703580">
                  <a:moveTo>
                    <a:pt x="2699437" y="703215"/>
                  </a:moveTo>
                  <a:lnTo>
                    <a:pt x="0" y="703215"/>
                  </a:lnTo>
                  <a:lnTo>
                    <a:pt x="1054" y="652003"/>
                  </a:lnTo>
                  <a:lnTo>
                    <a:pt x="3900" y="601264"/>
                  </a:lnTo>
                  <a:lnTo>
                    <a:pt x="8509" y="551032"/>
                  </a:lnTo>
                  <a:lnTo>
                    <a:pt x="14852" y="501341"/>
                  </a:lnTo>
                  <a:lnTo>
                    <a:pt x="22899" y="452224"/>
                  </a:lnTo>
                  <a:lnTo>
                    <a:pt x="32622" y="403714"/>
                  </a:lnTo>
                  <a:lnTo>
                    <a:pt x="43989" y="355846"/>
                  </a:lnTo>
                  <a:lnTo>
                    <a:pt x="56973" y="308652"/>
                  </a:lnTo>
                  <a:lnTo>
                    <a:pt x="71544" y="262167"/>
                  </a:lnTo>
                  <a:lnTo>
                    <a:pt x="87672" y="216423"/>
                  </a:lnTo>
                  <a:lnTo>
                    <a:pt x="105329" y="171454"/>
                  </a:lnTo>
                  <a:lnTo>
                    <a:pt x="124484" y="127294"/>
                  </a:lnTo>
                  <a:lnTo>
                    <a:pt x="145109" y="83976"/>
                  </a:lnTo>
                  <a:lnTo>
                    <a:pt x="167174" y="41533"/>
                  </a:lnTo>
                  <a:lnTo>
                    <a:pt x="190649" y="0"/>
                  </a:lnTo>
                  <a:lnTo>
                    <a:pt x="2508787" y="0"/>
                  </a:lnTo>
                  <a:lnTo>
                    <a:pt x="2532263" y="41533"/>
                  </a:lnTo>
                  <a:lnTo>
                    <a:pt x="2554328" y="83976"/>
                  </a:lnTo>
                  <a:lnTo>
                    <a:pt x="2574953" y="127294"/>
                  </a:lnTo>
                  <a:lnTo>
                    <a:pt x="2594108" y="171454"/>
                  </a:lnTo>
                  <a:lnTo>
                    <a:pt x="2611765" y="216423"/>
                  </a:lnTo>
                  <a:lnTo>
                    <a:pt x="2627893" y="262167"/>
                  </a:lnTo>
                  <a:lnTo>
                    <a:pt x="2642464" y="308652"/>
                  </a:lnTo>
                  <a:lnTo>
                    <a:pt x="2655448" y="355846"/>
                  </a:lnTo>
                  <a:lnTo>
                    <a:pt x="2666815" y="403714"/>
                  </a:lnTo>
                  <a:lnTo>
                    <a:pt x="2676537" y="452224"/>
                  </a:lnTo>
                  <a:lnTo>
                    <a:pt x="2684585" y="501341"/>
                  </a:lnTo>
                  <a:lnTo>
                    <a:pt x="2690928" y="551032"/>
                  </a:lnTo>
                  <a:lnTo>
                    <a:pt x="2695537" y="601264"/>
                  </a:lnTo>
                  <a:lnTo>
                    <a:pt x="2698383" y="652003"/>
                  </a:lnTo>
                  <a:lnTo>
                    <a:pt x="2699437" y="703215"/>
                  </a:lnTo>
                  <a:close/>
                </a:path>
              </a:pathLst>
            </a:custGeom>
            <a:solidFill>
              <a:srgbClr val="218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20836" y="2795903"/>
              <a:ext cx="2700020" cy="703580"/>
            </a:xfrm>
            <a:custGeom>
              <a:avLst/>
              <a:gdLst/>
              <a:ahLst/>
              <a:cxnLst/>
              <a:rect l="l" t="t" r="r" b="b"/>
              <a:pathLst>
                <a:path w="2700020" h="703579">
                  <a:moveTo>
                    <a:pt x="2515833" y="703215"/>
                  </a:moveTo>
                  <a:lnTo>
                    <a:pt x="184165" y="703215"/>
                  </a:lnTo>
                  <a:lnTo>
                    <a:pt x="161346" y="661886"/>
                  </a:lnTo>
                  <a:lnTo>
                    <a:pt x="139911" y="619678"/>
                  </a:lnTo>
                  <a:lnTo>
                    <a:pt x="119888" y="576624"/>
                  </a:lnTo>
                  <a:lnTo>
                    <a:pt x="101305" y="532757"/>
                  </a:lnTo>
                  <a:lnTo>
                    <a:pt x="84191" y="488107"/>
                  </a:lnTo>
                  <a:lnTo>
                    <a:pt x="68574" y="442709"/>
                  </a:lnTo>
                  <a:lnTo>
                    <a:pt x="54481" y="396593"/>
                  </a:lnTo>
                  <a:lnTo>
                    <a:pt x="41941" y="349793"/>
                  </a:lnTo>
                  <a:lnTo>
                    <a:pt x="30982" y="302340"/>
                  </a:lnTo>
                  <a:lnTo>
                    <a:pt x="21632" y="254267"/>
                  </a:lnTo>
                  <a:lnTo>
                    <a:pt x="13919" y="205605"/>
                  </a:lnTo>
                  <a:lnTo>
                    <a:pt x="7872" y="156388"/>
                  </a:lnTo>
                  <a:lnTo>
                    <a:pt x="3517" y="106647"/>
                  </a:lnTo>
                  <a:lnTo>
                    <a:pt x="884" y="56415"/>
                  </a:lnTo>
                  <a:lnTo>
                    <a:pt x="0" y="5724"/>
                  </a:lnTo>
                  <a:lnTo>
                    <a:pt x="280" y="0"/>
                  </a:lnTo>
                  <a:lnTo>
                    <a:pt x="2699718" y="0"/>
                  </a:lnTo>
                  <a:lnTo>
                    <a:pt x="2699995" y="1907"/>
                  </a:lnTo>
                  <a:lnTo>
                    <a:pt x="2699999" y="3815"/>
                  </a:lnTo>
                  <a:lnTo>
                    <a:pt x="2699999" y="5724"/>
                  </a:lnTo>
                  <a:lnTo>
                    <a:pt x="2699115" y="56415"/>
                  </a:lnTo>
                  <a:lnTo>
                    <a:pt x="2696482" y="106647"/>
                  </a:lnTo>
                  <a:lnTo>
                    <a:pt x="2692127" y="156388"/>
                  </a:lnTo>
                  <a:lnTo>
                    <a:pt x="2686080" y="205605"/>
                  </a:lnTo>
                  <a:lnTo>
                    <a:pt x="2678367" y="254267"/>
                  </a:lnTo>
                  <a:lnTo>
                    <a:pt x="2669017" y="302340"/>
                  </a:lnTo>
                  <a:lnTo>
                    <a:pt x="2658058" y="349793"/>
                  </a:lnTo>
                  <a:lnTo>
                    <a:pt x="2645518" y="396593"/>
                  </a:lnTo>
                  <a:lnTo>
                    <a:pt x="2631425" y="442709"/>
                  </a:lnTo>
                  <a:lnTo>
                    <a:pt x="2615808" y="488107"/>
                  </a:lnTo>
                  <a:lnTo>
                    <a:pt x="2598694" y="532757"/>
                  </a:lnTo>
                  <a:lnTo>
                    <a:pt x="2580112" y="576624"/>
                  </a:lnTo>
                  <a:lnTo>
                    <a:pt x="2560089" y="619678"/>
                  </a:lnTo>
                  <a:lnTo>
                    <a:pt x="2538653" y="661886"/>
                  </a:lnTo>
                  <a:lnTo>
                    <a:pt x="2515833" y="703215"/>
                  </a:lnTo>
                  <a:close/>
                </a:path>
              </a:pathLst>
            </a:custGeom>
            <a:solidFill>
              <a:srgbClr val="4A6F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05002" y="3499117"/>
              <a:ext cx="2331720" cy="690880"/>
            </a:xfrm>
            <a:custGeom>
              <a:avLst/>
              <a:gdLst/>
              <a:ahLst/>
              <a:cxnLst/>
              <a:rect l="l" t="t" r="r" b="b"/>
              <a:pathLst>
                <a:path w="2331720" h="690879">
                  <a:moveTo>
                    <a:pt x="1165833" y="690434"/>
                  </a:moveTo>
                  <a:lnTo>
                    <a:pt x="1114548" y="689451"/>
                  </a:lnTo>
                  <a:lnTo>
                    <a:pt x="1063745" y="686525"/>
                  </a:lnTo>
                  <a:lnTo>
                    <a:pt x="1013461" y="681690"/>
                  </a:lnTo>
                  <a:lnTo>
                    <a:pt x="963728" y="674983"/>
                  </a:lnTo>
                  <a:lnTo>
                    <a:pt x="914582" y="666436"/>
                  </a:lnTo>
                  <a:lnTo>
                    <a:pt x="866057" y="656085"/>
                  </a:lnTo>
                  <a:lnTo>
                    <a:pt x="818186" y="643965"/>
                  </a:lnTo>
                  <a:lnTo>
                    <a:pt x="771004" y="630110"/>
                  </a:lnTo>
                  <a:lnTo>
                    <a:pt x="724545" y="614556"/>
                  </a:lnTo>
                  <a:lnTo>
                    <a:pt x="678844" y="597336"/>
                  </a:lnTo>
                  <a:lnTo>
                    <a:pt x="633935" y="578486"/>
                  </a:lnTo>
                  <a:lnTo>
                    <a:pt x="589851" y="558041"/>
                  </a:lnTo>
                  <a:lnTo>
                    <a:pt x="546628" y="536034"/>
                  </a:lnTo>
                  <a:lnTo>
                    <a:pt x="504300" y="512502"/>
                  </a:lnTo>
                  <a:lnTo>
                    <a:pt x="462900" y="487478"/>
                  </a:lnTo>
                  <a:lnTo>
                    <a:pt x="422463" y="460997"/>
                  </a:lnTo>
                  <a:lnTo>
                    <a:pt x="383024" y="433095"/>
                  </a:lnTo>
                  <a:lnTo>
                    <a:pt x="344616" y="403805"/>
                  </a:lnTo>
                  <a:lnTo>
                    <a:pt x="307273" y="373163"/>
                  </a:lnTo>
                  <a:lnTo>
                    <a:pt x="271031" y="341203"/>
                  </a:lnTo>
                  <a:lnTo>
                    <a:pt x="235923" y="307960"/>
                  </a:lnTo>
                  <a:lnTo>
                    <a:pt x="201983" y="273469"/>
                  </a:lnTo>
                  <a:lnTo>
                    <a:pt x="169246" y="237764"/>
                  </a:lnTo>
                  <a:lnTo>
                    <a:pt x="137746" y="200881"/>
                  </a:lnTo>
                  <a:lnTo>
                    <a:pt x="107518" y="162854"/>
                  </a:lnTo>
                  <a:lnTo>
                    <a:pt x="78594" y="123717"/>
                  </a:lnTo>
                  <a:lnTo>
                    <a:pt x="51011" y="83506"/>
                  </a:lnTo>
                  <a:lnTo>
                    <a:pt x="24801" y="42255"/>
                  </a:lnTo>
                  <a:lnTo>
                    <a:pt x="0" y="0"/>
                  </a:lnTo>
                  <a:lnTo>
                    <a:pt x="2331667" y="0"/>
                  </a:lnTo>
                  <a:lnTo>
                    <a:pt x="2306866" y="42255"/>
                  </a:lnTo>
                  <a:lnTo>
                    <a:pt x="2280656" y="83506"/>
                  </a:lnTo>
                  <a:lnTo>
                    <a:pt x="2253073" y="123717"/>
                  </a:lnTo>
                  <a:lnTo>
                    <a:pt x="2224149" y="162854"/>
                  </a:lnTo>
                  <a:lnTo>
                    <a:pt x="2193921" y="200881"/>
                  </a:lnTo>
                  <a:lnTo>
                    <a:pt x="2162421" y="237764"/>
                  </a:lnTo>
                  <a:lnTo>
                    <a:pt x="2129684" y="273469"/>
                  </a:lnTo>
                  <a:lnTo>
                    <a:pt x="2095744" y="307960"/>
                  </a:lnTo>
                  <a:lnTo>
                    <a:pt x="2060636" y="341203"/>
                  </a:lnTo>
                  <a:lnTo>
                    <a:pt x="2024394" y="373163"/>
                  </a:lnTo>
                  <a:lnTo>
                    <a:pt x="1987051" y="403805"/>
                  </a:lnTo>
                  <a:lnTo>
                    <a:pt x="1948643" y="433095"/>
                  </a:lnTo>
                  <a:lnTo>
                    <a:pt x="1909204" y="460997"/>
                  </a:lnTo>
                  <a:lnTo>
                    <a:pt x="1868767" y="487478"/>
                  </a:lnTo>
                  <a:lnTo>
                    <a:pt x="1827367" y="512502"/>
                  </a:lnTo>
                  <a:lnTo>
                    <a:pt x="1785039" y="536034"/>
                  </a:lnTo>
                  <a:lnTo>
                    <a:pt x="1741816" y="558041"/>
                  </a:lnTo>
                  <a:lnTo>
                    <a:pt x="1697732" y="578486"/>
                  </a:lnTo>
                  <a:lnTo>
                    <a:pt x="1652823" y="597336"/>
                  </a:lnTo>
                  <a:lnTo>
                    <a:pt x="1607122" y="614556"/>
                  </a:lnTo>
                  <a:lnTo>
                    <a:pt x="1560663" y="630110"/>
                  </a:lnTo>
                  <a:lnTo>
                    <a:pt x="1513481" y="643965"/>
                  </a:lnTo>
                  <a:lnTo>
                    <a:pt x="1465611" y="656085"/>
                  </a:lnTo>
                  <a:lnTo>
                    <a:pt x="1417085" y="666436"/>
                  </a:lnTo>
                  <a:lnTo>
                    <a:pt x="1367939" y="674983"/>
                  </a:lnTo>
                  <a:lnTo>
                    <a:pt x="1318206" y="681690"/>
                  </a:lnTo>
                  <a:lnTo>
                    <a:pt x="1267922" y="686525"/>
                  </a:lnTo>
                  <a:lnTo>
                    <a:pt x="1217119" y="689451"/>
                  </a:lnTo>
                  <a:lnTo>
                    <a:pt x="1165833" y="690434"/>
                  </a:lnTo>
                  <a:close/>
                </a:path>
              </a:pathLst>
            </a:custGeom>
            <a:solidFill>
              <a:srgbClr val="218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11767" y="1413702"/>
              <a:ext cx="2318385" cy="679450"/>
            </a:xfrm>
            <a:custGeom>
              <a:avLst/>
              <a:gdLst/>
              <a:ahLst/>
              <a:cxnLst/>
              <a:rect l="l" t="t" r="r" b="b"/>
              <a:pathLst>
                <a:path w="2318385" h="679450">
                  <a:moveTo>
                    <a:pt x="2318137" y="678985"/>
                  </a:moveTo>
                  <a:lnTo>
                    <a:pt x="0" y="678985"/>
                  </a:lnTo>
                  <a:lnTo>
                    <a:pt x="24927" y="637375"/>
                  </a:lnTo>
                  <a:lnTo>
                    <a:pt x="51229" y="596761"/>
                  </a:lnTo>
                  <a:lnTo>
                    <a:pt x="78872" y="557177"/>
                  </a:lnTo>
                  <a:lnTo>
                    <a:pt x="107823" y="518656"/>
                  </a:lnTo>
                  <a:lnTo>
                    <a:pt x="138047" y="481233"/>
                  </a:lnTo>
                  <a:lnTo>
                    <a:pt x="169513" y="444940"/>
                  </a:lnTo>
                  <a:lnTo>
                    <a:pt x="202187" y="409813"/>
                  </a:lnTo>
                  <a:lnTo>
                    <a:pt x="236035" y="375884"/>
                  </a:lnTo>
                  <a:lnTo>
                    <a:pt x="271024" y="343187"/>
                  </a:lnTo>
                  <a:lnTo>
                    <a:pt x="307120" y="311757"/>
                  </a:lnTo>
                  <a:lnTo>
                    <a:pt x="344291" y="281626"/>
                  </a:lnTo>
                  <a:lnTo>
                    <a:pt x="382502" y="252829"/>
                  </a:lnTo>
                  <a:lnTo>
                    <a:pt x="421722" y="225399"/>
                  </a:lnTo>
                  <a:lnTo>
                    <a:pt x="461916" y="199370"/>
                  </a:lnTo>
                  <a:lnTo>
                    <a:pt x="503050" y="174775"/>
                  </a:lnTo>
                  <a:lnTo>
                    <a:pt x="545092" y="151649"/>
                  </a:lnTo>
                  <a:lnTo>
                    <a:pt x="588009" y="130026"/>
                  </a:lnTo>
                  <a:lnTo>
                    <a:pt x="631766" y="109938"/>
                  </a:lnTo>
                  <a:lnTo>
                    <a:pt x="676332" y="91420"/>
                  </a:lnTo>
                  <a:lnTo>
                    <a:pt x="721671" y="74506"/>
                  </a:lnTo>
                  <a:lnTo>
                    <a:pt x="767751" y="59229"/>
                  </a:lnTo>
                  <a:lnTo>
                    <a:pt x="814539" y="45622"/>
                  </a:lnTo>
                  <a:lnTo>
                    <a:pt x="862002" y="33721"/>
                  </a:lnTo>
                  <a:lnTo>
                    <a:pt x="910105" y="23558"/>
                  </a:lnTo>
                  <a:lnTo>
                    <a:pt x="958816" y="15167"/>
                  </a:lnTo>
                  <a:lnTo>
                    <a:pt x="1008101" y="8582"/>
                  </a:lnTo>
                  <a:lnTo>
                    <a:pt x="1057927" y="3836"/>
                  </a:lnTo>
                  <a:lnTo>
                    <a:pt x="1108261" y="964"/>
                  </a:lnTo>
                  <a:lnTo>
                    <a:pt x="1159068" y="0"/>
                  </a:lnTo>
                  <a:lnTo>
                    <a:pt x="1209876" y="964"/>
                  </a:lnTo>
                  <a:lnTo>
                    <a:pt x="1260210" y="3836"/>
                  </a:lnTo>
                  <a:lnTo>
                    <a:pt x="1310036" y="8582"/>
                  </a:lnTo>
                  <a:lnTo>
                    <a:pt x="1359321" y="15167"/>
                  </a:lnTo>
                  <a:lnTo>
                    <a:pt x="1408032" y="23558"/>
                  </a:lnTo>
                  <a:lnTo>
                    <a:pt x="1456135" y="33721"/>
                  </a:lnTo>
                  <a:lnTo>
                    <a:pt x="1503597" y="45622"/>
                  </a:lnTo>
                  <a:lnTo>
                    <a:pt x="1550385" y="59229"/>
                  </a:lnTo>
                  <a:lnTo>
                    <a:pt x="1596466" y="74506"/>
                  </a:lnTo>
                  <a:lnTo>
                    <a:pt x="1641805" y="91420"/>
                  </a:lnTo>
                  <a:lnTo>
                    <a:pt x="1686370" y="109938"/>
                  </a:lnTo>
                  <a:lnTo>
                    <a:pt x="1730128" y="130026"/>
                  </a:lnTo>
                  <a:lnTo>
                    <a:pt x="1773044" y="151649"/>
                  </a:lnTo>
                  <a:lnTo>
                    <a:pt x="1815087" y="174775"/>
                  </a:lnTo>
                  <a:lnTo>
                    <a:pt x="1856221" y="199370"/>
                  </a:lnTo>
                  <a:lnTo>
                    <a:pt x="1896415" y="225399"/>
                  </a:lnTo>
                  <a:lnTo>
                    <a:pt x="1935634" y="252829"/>
                  </a:lnTo>
                  <a:lnTo>
                    <a:pt x="1973846" y="281626"/>
                  </a:lnTo>
                  <a:lnTo>
                    <a:pt x="2011017" y="311757"/>
                  </a:lnTo>
                  <a:lnTo>
                    <a:pt x="2047113" y="343187"/>
                  </a:lnTo>
                  <a:lnTo>
                    <a:pt x="2082102" y="375884"/>
                  </a:lnTo>
                  <a:lnTo>
                    <a:pt x="2115950" y="409813"/>
                  </a:lnTo>
                  <a:lnTo>
                    <a:pt x="2148624" y="444940"/>
                  </a:lnTo>
                  <a:lnTo>
                    <a:pt x="2180090" y="481233"/>
                  </a:lnTo>
                  <a:lnTo>
                    <a:pt x="2210314" y="518656"/>
                  </a:lnTo>
                  <a:lnTo>
                    <a:pt x="2239265" y="557177"/>
                  </a:lnTo>
                  <a:lnTo>
                    <a:pt x="2266908" y="596761"/>
                  </a:lnTo>
                  <a:lnTo>
                    <a:pt x="2293210" y="637375"/>
                  </a:lnTo>
                  <a:lnTo>
                    <a:pt x="2318137" y="678985"/>
                  </a:lnTo>
                  <a:close/>
                </a:path>
              </a:pathLst>
            </a:custGeom>
            <a:solidFill>
              <a:srgbClr val="4A6F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719937" y="3283811"/>
            <a:ext cx="577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7075" y="2091842"/>
            <a:ext cx="5056505" cy="2053589"/>
          </a:xfrm>
          <a:custGeom>
            <a:avLst/>
            <a:gdLst/>
            <a:ahLst/>
            <a:cxnLst/>
            <a:rect l="l" t="t" r="r" b="b"/>
            <a:pathLst>
              <a:path w="5056505" h="2053589">
                <a:moveTo>
                  <a:pt x="4038473" y="1407769"/>
                </a:moveTo>
                <a:lnTo>
                  <a:pt x="42633" y="1407769"/>
                </a:lnTo>
                <a:lnTo>
                  <a:pt x="42633" y="2053488"/>
                </a:lnTo>
                <a:lnTo>
                  <a:pt x="4038473" y="2053488"/>
                </a:lnTo>
                <a:lnTo>
                  <a:pt x="4038473" y="1407769"/>
                </a:lnTo>
                <a:close/>
              </a:path>
              <a:path w="5056505" h="2053589">
                <a:moveTo>
                  <a:pt x="5056048" y="0"/>
                </a:moveTo>
                <a:lnTo>
                  <a:pt x="0" y="0"/>
                </a:lnTo>
                <a:lnTo>
                  <a:pt x="0" y="718591"/>
                </a:lnTo>
                <a:lnTo>
                  <a:pt x="5056048" y="718591"/>
                </a:lnTo>
                <a:lnTo>
                  <a:pt x="5056048" y="0"/>
                </a:lnTo>
                <a:close/>
              </a:path>
            </a:pathLst>
          </a:custGeom>
          <a:solidFill>
            <a:srgbClr val="218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77078" y="2091838"/>
            <a:ext cx="5056505" cy="721360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5"/>
              </a:spcBef>
            </a:pPr>
            <a:endParaRPr sz="1200">
              <a:latin typeface="Times New Roman"/>
              <a:cs typeface="Times New Roman"/>
            </a:endParaRPr>
          </a:p>
          <a:p>
            <a:pPr marL="337185">
              <a:lnSpc>
                <a:spcPct val="100000"/>
              </a:lnSpc>
            </a:pPr>
            <a:r>
              <a:rPr sz="1200" spc="-60" dirty="0">
                <a:solidFill>
                  <a:srgbClr val="FFFFFF"/>
                </a:solidFill>
                <a:latin typeface="Arial Black"/>
                <a:cs typeface="Arial Black"/>
              </a:rPr>
              <a:t>Feature</a:t>
            </a:r>
            <a:r>
              <a:rPr sz="1200" spc="-9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Black"/>
                <a:cs typeface="Arial Black"/>
              </a:rPr>
              <a:t>Encoding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9722" y="3499603"/>
            <a:ext cx="3996054" cy="64579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90"/>
              </a:spcBef>
            </a:pPr>
            <a:endParaRPr sz="1200">
              <a:latin typeface="Times New Roman"/>
              <a:cs typeface="Times New Roman"/>
            </a:endParaRPr>
          </a:p>
          <a:p>
            <a:pPr marL="220979">
              <a:lnSpc>
                <a:spcPct val="100000"/>
              </a:lnSpc>
              <a:spcBef>
                <a:spcPts val="5"/>
              </a:spcBef>
            </a:pPr>
            <a:r>
              <a:rPr sz="1200" spc="-35" dirty="0">
                <a:solidFill>
                  <a:srgbClr val="FFFFFF"/>
                </a:solidFill>
                <a:latin typeface="Arial Black"/>
                <a:cs typeface="Arial Black"/>
              </a:rPr>
              <a:t>Calculated</a:t>
            </a:r>
            <a:r>
              <a:rPr sz="1200" spc="-114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Black"/>
                <a:cs typeface="Arial Black"/>
              </a:rPr>
              <a:t>from</a:t>
            </a:r>
            <a:r>
              <a:rPr sz="1200" spc="-11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Arial Black"/>
                <a:cs typeface="Arial Black"/>
              </a:rPr>
              <a:t>Data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81122" y="1439338"/>
            <a:ext cx="4286250" cy="652780"/>
          </a:xfrm>
          <a:prstGeom prst="rect">
            <a:avLst/>
          </a:prstGeom>
          <a:solidFill>
            <a:srgbClr val="4A6F94"/>
          </a:solidFill>
        </p:spPr>
        <p:txBody>
          <a:bodyPr vert="horz" wrap="square" lIns="0" tIns="501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95"/>
              </a:spcBef>
            </a:pPr>
            <a:endParaRPr sz="1200">
              <a:latin typeface="Times New Roman"/>
              <a:cs typeface="Times New Roman"/>
            </a:endParaRPr>
          </a:p>
          <a:p>
            <a:pPr marR="78105" algn="r">
              <a:lnSpc>
                <a:spcPct val="100000"/>
              </a:lnSpc>
              <a:spcBef>
                <a:spcPts val="5"/>
              </a:spcBef>
            </a:pPr>
            <a:r>
              <a:rPr sz="1200" spc="-60" dirty="0">
                <a:solidFill>
                  <a:srgbClr val="FFFFFF"/>
                </a:solidFill>
                <a:latin typeface="Arial Black"/>
                <a:cs typeface="Arial Black"/>
              </a:rPr>
              <a:t>Feature</a:t>
            </a:r>
            <a:r>
              <a:rPr sz="1200" spc="-9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Black"/>
                <a:cs typeface="Arial Black"/>
              </a:rPr>
              <a:t>Binning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spc="-10" dirty="0"/>
              <a:t>zepanalytics.com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311645" y="2812647"/>
            <a:ext cx="3455670" cy="684530"/>
          </a:xfrm>
          <a:prstGeom prst="rect">
            <a:avLst/>
          </a:prstGeom>
          <a:solidFill>
            <a:srgbClr val="4A6F94"/>
          </a:solidFill>
        </p:spPr>
        <p:txBody>
          <a:bodyPr vert="horz" wrap="square" lIns="0" tIns="5841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9"/>
              </a:spcBef>
            </a:pPr>
            <a:endParaRPr sz="1200">
              <a:latin typeface="Times New Roman"/>
              <a:cs typeface="Times New Roman"/>
            </a:endParaRPr>
          </a:p>
          <a:p>
            <a:pPr marL="1252220">
              <a:lnSpc>
                <a:spcPct val="100000"/>
              </a:lnSpc>
            </a:pPr>
            <a:r>
              <a:rPr sz="1200" spc="-40" dirty="0">
                <a:solidFill>
                  <a:srgbClr val="FFFFFF"/>
                </a:solidFill>
                <a:latin typeface="Arial Black"/>
                <a:cs typeface="Arial Black"/>
              </a:rPr>
              <a:t>From</a:t>
            </a:r>
            <a:r>
              <a:rPr sz="1200" spc="-114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Arial Black"/>
                <a:cs typeface="Arial Black"/>
              </a:rPr>
              <a:t>Domain</a:t>
            </a:r>
            <a:r>
              <a:rPr sz="1200" spc="-11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Black"/>
                <a:cs typeface="Arial Black"/>
              </a:rPr>
              <a:t>Knowledge</a:t>
            </a:r>
            <a:endParaRPr sz="12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Feature</a:t>
            </a:r>
            <a:r>
              <a:rPr spc="-220" dirty="0"/>
              <a:t> </a:t>
            </a:r>
            <a:r>
              <a:rPr spc="-40" dirty="0"/>
              <a:t>Binning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6517" y="695107"/>
            <a:ext cx="721423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2181FF"/>
                </a:solidFill>
                <a:latin typeface="Arial Black"/>
                <a:cs typeface="Arial Black"/>
              </a:rPr>
              <a:t>Feature</a:t>
            </a:r>
            <a:r>
              <a:rPr sz="1200" spc="-100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10" dirty="0">
                <a:solidFill>
                  <a:srgbClr val="2181FF"/>
                </a:solidFill>
                <a:latin typeface="Arial Black"/>
                <a:cs typeface="Arial Black"/>
              </a:rPr>
              <a:t>binning</a:t>
            </a:r>
            <a:r>
              <a:rPr sz="1200" spc="-100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50" dirty="0">
                <a:solidFill>
                  <a:srgbClr val="2181FF"/>
                </a:solidFill>
                <a:latin typeface="Arial Black"/>
                <a:cs typeface="Arial Black"/>
              </a:rPr>
              <a:t>converts</a:t>
            </a:r>
            <a:r>
              <a:rPr sz="1200" spc="-100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40" dirty="0">
                <a:solidFill>
                  <a:srgbClr val="2181FF"/>
                </a:solidFill>
                <a:latin typeface="Arial Black"/>
                <a:cs typeface="Arial Black"/>
              </a:rPr>
              <a:t>or</a:t>
            </a:r>
            <a:r>
              <a:rPr sz="1200" spc="-100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30" dirty="0">
                <a:solidFill>
                  <a:srgbClr val="2181FF"/>
                </a:solidFill>
                <a:latin typeface="Arial Black"/>
                <a:cs typeface="Arial Black"/>
              </a:rPr>
              <a:t>transform</a:t>
            </a:r>
            <a:r>
              <a:rPr sz="1200" spc="-100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20" dirty="0">
                <a:solidFill>
                  <a:srgbClr val="2181FF"/>
                </a:solidFill>
                <a:latin typeface="Arial Black"/>
                <a:cs typeface="Arial Black"/>
              </a:rPr>
              <a:t>continuous/numeric</a:t>
            </a:r>
            <a:r>
              <a:rPr sz="1200" spc="-95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25" dirty="0">
                <a:solidFill>
                  <a:srgbClr val="2181FF"/>
                </a:solidFill>
                <a:latin typeface="Arial Black"/>
                <a:cs typeface="Arial Black"/>
              </a:rPr>
              <a:t>variable</a:t>
            </a:r>
            <a:r>
              <a:rPr sz="1200" spc="-100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55" dirty="0">
                <a:solidFill>
                  <a:srgbClr val="2181FF"/>
                </a:solidFill>
                <a:latin typeface="Arial Black"/>
                <a:cs typeface="Arial Black"/>
              </a:rPr>
              <a:t>to</a:t>
            </a:r>
            <a:r>
              <a:rPr sz="1200" spc="-100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40" dirty="0">
                <a:solidFill>
                  <a:srgbClr val="2181FF"/>
                </a:solidFill>
                <a:latin typeface="Arial Black"/>
                <a:cs typeface="Arial Black"/>
              </a:rPr>
              <a:t>categorical</a:t>
            </a:r>
            <a:r>
              <a:rPr sz="1200" spc="-100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10" dirty="0">
                <a:solidFill>
                  <a:srgbClr val="2181FF"/>
                </a:solidFill>
                <a:latin typeface="Arial Black"/>
                <a:cs typeface="Arial Black"/>
              </a:rPr>
              <a:t>variable. </a:t>
            </a:r>
            <a:r>
              <a:rPr sz="1200" spc="-80" dirty="0">
                <a:solidFill>
                  <a:srgbClr val="2181FF"/>
                </a:solidFill>
                <a:latin typeface="Arial Black"/>
                <a:cs typeface="Arial Black"/>
              </a:rPr>
              <a:t>It</a:t>
            </a:r>
            <a:r>
              <a:rPr sz="1200" spc="-125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30" dirty="0">
                <a:solidFill>
                  <a:srgbClr val="2181FF"/>
                </a:solidFill>
                <a:latin typeface="Arial Black"/>
                <a:cs typeface="Arial Black"/>
              </a:rPr>
              <a:t>can</a:t>
            </a:r>
            <a:r>
              <a:rPr sz="1200" spc="-125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40" dirty="0">
                <a:solidFill>
                  <a:srgbClr val="2181FF"/>
                </a:solidFill>
                <a:latin typeface="Arial Black"/>
                <a:cs typeface="Arial Black"/>
              </a:rPr>
              <a:t>also</a:t>
            </a:r>
            <a:r>
              <a:rPr sz="1200" spc="-125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30" dirty="0">
                <a:solidFill>
                  <a:srgbClr val="2181FF"/>
                </a:solidFill>
                <a:latin typeface="Arial Black"/>
                <a:cs typeface="Arial Black"/>
              </a:rPr>
              <a:t>be</a:t>
            </a:r>
            <a:r>
              <a:rPr sz="1200" spc="-125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40" dirty="0">
                <a:solidFill>
                  <a:srgbClr val="2181FF"/>
                </a:solidFill>
                <a:latin typeface="Arial Black"/>
                <a:cs typeface="Arial Black"/>
              </a:rPr>
              <a:t>used</a:t>
            </a:r>
            <a:r>
              <a:rPr sz="1200" spc="-125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55" dirty="0">
                <a:solidFill>
                  <a:srgbClr val="2181FF"/>
                </a:solidFill>
                <a:latin typeface="Arial Black"/>
                <a:cs typeface="Arial Black"/>
              </a:rPr>
              <a:t>to</a:t>
            </a:r>
            <a:r>
              <a:rPr sz="1200" spc="-125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30" dirty="0">
                <a:solidFill>
                  <a:srgbClr val="2181FF"/>
                </a:solidFill>
                <a:latin typeface="Arial Black"/>
                <a:cs typeface="Arial Black"/>
              </a:rPr>
              <a:t>identify</a:t>
            </a:r>
            <a:r>
              <a:rPr sz="1200" spc="-125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30" dirty="0">
                <a:solidFill>
                  <a:srgbClr val="2181FF"/>
                </a:solidFill>
                <a:latin typeface="Arial Black"/>
                <a:cs typeface="Arial Black"/>
              </a:rPr>
              <a:t>missing</a:t>
            </a:r>
            <a:r>
              <a:rPr sz="1200" spc="-120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35" dirty="0">
                <a:solidFill>
                  <a:srgbClr val="2181FF"/>
                </a:solidFill>
                <a:latin typeface="Arial Black"/>
                <a:cs typeface="Arial Black"/>
              </a:rPr>
              <a:t>values</a:t>
            </a:r>
            <a:r>
              <a:rPr sz="1200" spc="-125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40" dirty="0">
                <a:solidFill>
                  <a:srgbClr val="2181FF"/>
                </a:solidFill>
                <a:latin typeface="Arial Black"/>
                <a:cs typeface="Arial Black"/>
              </a:rPr>
              <a:t>or</a:t>
            </a:r>
            <a:r>
              <a:rPr sz="1200" spc="-125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10" dirty="0">
                <a:solidFill>
                  <a:srgbClr val="2181FF"/>
                </a:solidFill>
                <a:latin typeface="Arial Black"/>
                <a:cs typeface="Arial Black"/>
              </a:rPr>
              <a:t>outliers.</a:t>
            </a:r>
            <a:endParaRPr sz="1200">
              <a:latin typeface="Arial Black"/>
              <a:cs typeface="Arial Black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807692" y="1716852"/>
            <a:ext cx="5528945" cy="203200"/>
            <a:chOff x="1807692" y="1716852"/>
            <a:chExt cx="5528945" cy="203200"/>
          </a:xfrm>
        </p:grpSpPr>
        <p:sp>
          <p:nvSpPr>
            <p:cNvPr id="5" name="object 5"/>
            <p:cNvSpPr/>
            <p:nvPr/>
          </p:nvSpPr>
          <p:spPr>
            <a:xfrm>
              <a:off x="1843792" y="1818418"/>
              <a:ext cx="5456555" cy="0"/>
            </a:xfrm>
            <a:custGeom>
              <a:avLst/>
              <a:gdLst/>
              <a:ahLst/>
              <a:cxnLst/>
              <a:rect l="l" t="t" r="r" b="b"/>
              <a:pathLst>
                <a:path w="5456555">
                  <a:moveTo>
                    <a:pt x="3381580" y="0"/>
                  </a:moveTo>
                  <a:lnTo>
                    <a:pt x="5456414" y="0"/>
                  </a:lnTo>
                </a:path>
                <a:path w="5456555">
                  <a:moveTo>
                    <a:pt x="0" y="0"/>
                  </a:moveTo>
                  <a:lnTo>
                    <a:pt x="2074833" y="0"/>
                  </a:lnTo>
                </a:path>
              </a:pathLst>
            </a:custGeom>
            <a:ln w="9524">
              <a:solidFill>
                <a:srgbClr val="466C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12455" y="1802750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1" y="31337"/>
                  </a:moveTo>
                  <a:lnTo>
                    <a:pt x="7014" y="31337"/>
                  </a:lnTo>
                  <a:lnTo>
                    <a:pt x="0" y="24322"/>
                  </a:lnTo>
                  <a:lnTo>
                    <a:pt x="0" y="15668"/>
                  </a:lnTo>
                  <a:lnTo>
                    <a:pt x="0" y="7015"/>
                  </a:lnTo>
                  <a:lnTo>
                    <a:pt x="7014" y="0"/>
                  </a:lnTo>
                  <a:lnTo>
                    <a:pt x="24321" y="0"/>
                  </a:lnTo>
                  <a:lnTo>
                    <a:pt x="31337" y="7015"/>
                  </a:lnTo>
                  <a:lnTo>
                    <a:pt x="31337" y="24322"/>
                  </a:lnTo>
                  <a:lnTo>
                    <a:pt x="24321" y="31337"/>
                  </a:lnTo>
                  <a:close/>
                </a:path>
              </a:pathLst>
            </a:custGeom>
            <a:solidFill>
              <a:srgbClr val="466C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12455" y="1802750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0" y="15668"/>
                  </a:moveTo>
                  <a:lnTo>
                    <a:pt x="0" y="7015"/>
                  </a:lnTo>
                  <a:lnTo>
                    <a:pt x="7014" y="0"/>
                  </a:lnTo>
                  <a:lnTo>
                    <a:pt x="15668" y="0"/>
                  </a:lnTo>
                  <a:lnTo>
                    <a:pt x="24321" y="0"/>
                  </a:lnTo>
                  <a:lnTo>
                    <a:pt x="31337" y="7015"/>
                  </a:lnTo>
                  <a:lnTo>
                    <a:pt x="31337" y="15668"/>
                  </a:lnTo>
                  <a:lnTo>
                    <a:pt x="31337" y="24322"/>
                  </a:lnTo>
                  <a:lnTo>
                    <a:pt x="24321" y="31337"/>
                  </a:lnTo>
                  <a:lnTo>
                    <a:pt x="15668" y="31337"/>
                  </a:lnTo>
                  <a:lnTo>
                    <a:pt x="7014" y="31337"/>
                  </a:lnTo>
                  <a:lnTo>
                    <a:pt x="0" y="24322"/>
                  </a:lnTo>
                  <a:lnTo>
                    <a:pt x="0" y="15668"/>
                  </a:lnTo>
                  <a:close/>
                </a:path>
              </a:pathLst>
            </a:custGeom>
            <a:ln w="9524">
              <a:solidFill>
                <a:srgbClr val="466C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300206" y="1802750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2" y="31337"/>
                  </a:moveTo>
                  <a:lnTo>
                    <a:pt x="7015" y="31337"/>
                  </a:lnTo>
                  <a:lnTo>
                    <a:pt x="0" y="24322"/>
                  </a:lnTo>
                  <a:lnTo>
                    <a:pt x="0" y="7015"/>
                  </a:lnTo>
                  <a:lnTo>
                    <a:pt x="7015" y="0"/>
                  </a:lnTo>
                  <a:lnTo>
                    <a:pt x="24322" y="0"/>
                  </a:lnTo>
                  <a:lnTo>
                    <a:pt x="31337" y="7015"/>
                  </a:lnTo>
                  <a:lnTo>
                    <a:pt x="31337" y="15668"/>
                  </a:lnTo>
                  <a:lnTo>
                    <a:pt x="31337" y="24322"/>
                  </a:lnTo>
                  <a:lnTo>
                    <a:pt x="24322" y="31337"/>
                  </a:lnTo>
                  <a:close/>
                </a:path>
              </a:pathLst>
            </a:custGeom>
            <a:solidFill>
              <a:srgbClr val="466C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300206" y="1802750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31337" y="15668"/>
                  </a:moveTo>
                  <a:lnTo>
                    <a:pt x="31337" y="24322"/>
                  </a:lnTo>
                  <a:lnTo>
                    <a:pt x="24322" y="31337"/>
                  </a:lnTo>
                  <a:lnTo>
                    <a:pt x="15668" y="31337"/>
                  </a:lnTo>
                  <a:lnTo>
                    <a:pt x="7015" y="31337"/>
                  </a:lnTo>
                  <a:lnTo>
                    <a:pt x="0" y="24322"/>
                  </a:lnTo>
                  <a:lnTo>
                    <a:pt x="0" y="15668"/>
                  </a:lnTo>
                  <a:lnTo>
                    <a:pt x="0" y="7015"/>
                  </a:lnTo>
                  <a:lnTo>
                    <a:pt x="7015" y="0"/>
                  </a:lnTo>
                  <a:lnTo>
                    <a:pt x="15668" y="0"/>
                  </a:lnTo>
                  <a:lnTo>
                    <a:pt x="24322" y="0"/>
                  </a:lnTo>
                  <a:lnTo>
                    <a:pt x="31337" y="7015"/>
                  </a:lnTo>
                  <a:lnTo>
                    <a:pt x="31337" y="15668"/>
                  </a:lnTo>
                  <a:close/>
                </a:path>
              </a:pathLst>
            </a:custGeom>
            <a:ln w="9524">
              <a:solidFill>
                <a:srgbClr val="466C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918626" y="1716852"/>
              <a:ext cx="1306830" cy="203200"/>
            </a:xfrm>
            <a:custGeom>
              <a:avLst/>
              <a:gdLst/>
              <a:ahLst/>
              <a:cxnLst/>
              <a:rect l="l" t="t" r="r" b="b"/>
              <a:pathLst>
                <a:path w="1306829" h="203200">
                  <a:moveTo>
                    <a:pt x="1306747" y="203132"/>
                  </a:moveTo>
                  <a:lnTo>
                    <a:pt x="0" y="203132"/>
                  </a:lnTo>
                  <a:lnTo>
                    <a:pt x="0" y="0"/>
                  </a:lnTo>
                  <a:lnTo>
                    <a:pt x="1306747" y="0"/>
                  </a:lnTo>
                  <a:lnTo>
                    <a:pt x="1306747" y="2031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654709" y="1698564"/>
            <a:ext cx="1993900" cy="1027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6395">
              <a:lnSpc>
                <a:spcPct val="100000"/>
              </a:lnSpc>
              <a:spcBef>
                <a:spcPts val="100"/>
              </a:spcBef>
            </a:pPr>
            <a:r>
              <a:rPr sz="1100" spc="-60" dirty="0">
                <a:solidFill>
                  <a:srgbClr val="4A6F94"/>
                </a:solidFill>
                <a:latin typeface="Arial Black"/>
                <a:cs typeface="Arial Black"/>
              </a:rPr>
              <a:t>Type</a:t>
            </a:r>
            <a:r>
              <a:rPr sz="1100" spc="-114" dirty="0">
                <a:solidFill>
                  <a:srgbClr val="4A6F94"/>
                </a:solidFill>
                <a:latin typeface="Arial Black"/>
                <a:cs typeface="Arial Black"/>
              </a:rPr>
              <a:t> </a:t>
            </a:r>
            <a:r>
              <a:rPr sz="1100" spc="-40" dirty="0">
                <a:solidFill>
                  <a:srgbClr val="4A6F94"/>
                </a:solidFill>
                <a:latin typeface="Arial Black"/>
                <a:cs typeface="Arial Black"/>
              </a:rPr>
              <a:t>of</a:t>
            </a:r>
            <a:r>
              <a:rPr sz="1100" spc="-114" dirty="0">
                <a:solidFill>
                  <a:srgbClr val="4A6F94"/>
                </a:solidFill>
                <a:latin typeface="Arial Black"/>
                <a:cs typeface="Arial Black"/>
              </a:rPr>
              <a:t> </a:t>
            </a:r>
            <a:r>
              <a:rPr sz="1100" spc="-10" dirty="0">
                <a:solidFill>
                  <a:srgbClr val="4A6F94"/>
                </a:solidFill>
                <a:latin typeface="Arial Black"/>
                <a:cs typeface="Arial Black"/>
              </a:rPr>
              <a:t>Binning</a:t>
            </a:r>
            <a:endParaRPr sz="11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510"/>
              </a:spcBef>
            </a:pPr>
            <a:endParaRPr sz="1100">
              <a:latin typeface="Arial Black"/>
              <a:cs typeface="Arial Black"/>
            </a:endParaRPr>
          </a:p>
          <a:p>
            <a:pPr marL="287655" indent="-274955">
              <a:lnSpc>
                <a:spcPct val="100000"/>
              </a:lnSpc>
              <a:buFont typeface="Arial MT"/>
              <a:buAutoNum type="alphaLcPeriod"/>
              <a:tabLst>
                <a:tab pos="287655" algn="l"/>
              </a:tabLst>
            </a:pPr>
            <a:r>
              <a:rPr sz="1100" dirty="0">
                <a:latin typeface="Lucida Sans Unicode"/>
                <a:cs typeface="Lucida Sans Unicode"/>
              </a:rPr>
              <a:t>Equal</a:t>
            </a:r>
            <a:r>
              <a:rPr sz="1100" spc="30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width</a:t>
            </a:r>
            <a:r>
              <a:rPr sz="1100" spc="35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binning</a:t>
            </a:r>
            <a:endParaRPr sz="1100">
              <a:latin typeface="Lucida Sans Unicode"/>
              <a:cs typeface="Lucida Sans Unicode"/>
            </a:endParaRPr>
          </a:p>
          <a:p>
            <a:pPr marL="287655" indent="-274955">
              <a:lnSpc>
                <a:spcPct val="100000"/>
              </a:lnSpc>
              <a:spcBef>
                <a:spcPts val="865"/>
              </a:spcBef>
              <a:buFont typeface="Arial MT"/>
              <a:buAutoNum type="alphaLcPeriod"/>
              <a:tabLst>
                <a:tab pos="287655" algn="l"/>
              </a:tabLst>
            </a:pPr>
            <a:r>
              <a:rPr sz="1100" dirty="0">
                <a:latin typeface="Lucida Sans Unicode"/>
                <a:cs typeface="Lucida Sans Unicode"/>
              </a:rPr>
              <a:t>Equal</a:t>
            </a:r>
            <a:r>
              <a:rPr sz="1100" spc="130" dirty="0">
                <a:latin typeface="Lucida Sans Unicode"/>
                <a:cs typeface="Lucida Sans Unicode"/>
              </a:rPr>
              <a:t> </a:t>
            </a:r>
            <a:r>
              <a:rPr sz="1100" dirty="0">
                <a:latin typeface="Lucida Sans Unicode"/>
                <a:cs typeface="Lucida Sans Unicode"/>
              </a:rPr>
              <a:t>frequency</a:t>
            </a:r>
            <a:r>
              <a:rPr sz="1100" spc="135" dirty="0">
                <a:latin typeface="Lucida Sans Unicode"/>
                <a:cs typeface="Lucida Sans Unicode"/>
              </a:rPr>
              <a:t> </a:t>
            </a:r>
            <a:r>
              <a:rPr sz="1100" spc="-10" dirty="0">
                <a:latin typeface="Lucida Sans Unicode"/>
                <a:cs typeface="Lucida Sans Unicode"/>
              </a:rPr>
              <a:t>binning</a:t>
            </a:r>
            <a:endParaRPr sz="11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spc="-10" dirty="0"/>
              <a:t>zepanalytics.com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Feature</a:t>
            </a:r>
            <a:r>
              <a:rPr spc="-220" dirty="0"/>
              <a:t> </a:t>
            </a:r>
            <a:r>
              <a:rPr spc="-60" dirty="0"/>
              <a:t>Encoding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6517" y="695107"/>
            <a:ext cx="5842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2181FF"/>
                </a:solidFill>
                <a:latin typeface="Arial Black"/>
                <a:cs typeface="Arial Black"/>
              </a:rPr>
              <a:t>Feature</a:t>
            </a:r>
            <a:r>
              <a:rPr sz="1200" spc="-110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30" dirty="0">
                <a:solidFill>
                  <a:srgbClr val="2181FF"/>
                </a:solidFill>
                <a:latin typeface="Arial Black"/>
                <a:cs typeface="Arial Black"/>
              </a:rPr>
              <a:t>encoding</a:t>
            </a:r>
            <a:r>
              <a:rPr sz="1200" spc="-105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30" dirty="0">
                <a:solidFill>
                  <a:srgbClr val="2181FF"/>
                </a:solidFill>
                <a:latin typeface="Arial Black"/>
                <a:cs typeface="Arial Black"/>
              </a:rPr>
              <a:t>help</a:t>
            </a:r>
            <a:r>
              <a:rPr sz="1200" spc="-110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40" dirty="0">
                <a:solidFill>
                  <a:srgbClr val="2181FF"/>
                </a:solidFill>
                <a:latin typeface="Arial Black"/>
                <a:cs typeface="Arial Black"/>
              </a:rPr>
              <a:t>us</a:t>
            </a:r>
            <a:r>
              <a:rPr sz="1200" spc="-105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55" dirty="0">
                <a:solidFill>
                  <a:srgbClr val="2181FF"/>
                </a:solidFill>
                <a:latin typeface="Arial Black"/>
                <a:cs typeface="Arial Black"/>
              </a:rPr>
              <a:t>to</a:t>
            </a:r>
            <a:r>
              <a:rPr sz="1200" spc="-105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30" dirty="0">
                <a:solidFill>
                  <a:srgbClr val="2181FF"/>
                </a:solidFill>
                <a:latin typeface="Arial Black"/>
                <a:cs typeface="Arial Black"/>
              </a:rPr>
              <a:t>transform</a:t>
            </a:r>
            <a:r>
              <a:rPr sz="1200" spc="-110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40" dirty="0">
                <a:solidFill>
                  <a:srgbClr val="2181FF"/>
                </a:solidFill>
                <a:latin typeface="Arial Black"/>
                <a:cs typeface="Arial Black"/>
              </a:rPr>
              <a:t>categorical</a:t>
            </a:r>
            <a:r>
              <a:rPr sz="1200" spc="-105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10" dirty="0">
                <a:solidFill>
                  <a:srgbClr val="2181FF"/>
                </a:solidFill>
                <a:latin typeface="Arial Black"/>
                <a:cs typeface="Arial Black"/>
              </a:rPr>
              <a:t>data</a:t>
            </a:r>
            <a:r>
              <a:rPr sz="1200" spc="-105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40" dirty="0">
                <a:solidFill>
                  <a:srgbClr val="2181FF"/>
                </a:solidFill>
                <a:latin typeface="Arial Black"/>
                <a:cs typeface="Arial Black"/>
              </a:rPr>
              <a:t>into</a:t>
            </a:r>
            <a:r>
              <a:rPr sz="1200" spc="-110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30" dirty="0">
                <a:solidFill>
                  <a:srgbClr val="2181FF"/>
                </a:solidFill>
                <a:latin typeface="Arial Black"/>
                <a:cs typeface="Arial Black"/>
              </a:rPr>
              <a:t>numeric</a:t>
            </a:r>
            <a:r>
              <a:rPr sz="1200" spc="-105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10" dirty="0">
                <a:solidFill>
                  <a:srgbClr val="2181FF"/>
                </a:solidFill>
                <a:latin typeface="Arial Black"/>
                <a:cs typeface="Arial Black"/>
              </a:rPr>
              <a:t>data.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4902" y="1165717"/>
            <a:ext cx="1037590" cy="659130"/>
          </a:xfrm>
          <a:prstGeom prst="rect">
            <a:avLst/>
          </a:prstGeom>
          <a:solidFill>
            <a:srgbClr val="4A6F94"/>
          </a:solidFill>
        </p:spPr>
        <p:txBody>
          <a:bodyPr vert="horz" wrap="square" lIns="0" tIns="125730" rIns="0" bIns="0" rtlCol="0">
            <a:spAutoFit/>
          </a:bodyPr>
          <a:lstStyle/>
          <a:p>
            <a:pPr marL="85725" marR="327025">
              <a:lnSpc>
                <a:spcPct val="120000"/>
              </a:lnSpc>
              <a:spcBef>
                <a:spcPts val="990"/>
              </a:spcBef>
            </a:pPr>
            <a:r>
              <a:rPr sz="1000" spc="-10" dirty="0">
                <a:solidFill>
                  <a:srgbClr val="FFFFFF"/>
                </a:solidFill>
                <a:latin typeface="Arial Black"/>
                <a:cs typeface="Arial Black"/>
              </a:rPr>
              <a:t>Label </a:t>
            </a:r>
            <a:r>
              <a:rPr sz="1000" spc="-25" dirty="0">
                <a:solidFill>
                  <a:srgbClr val="FFFFFF"/>
                </a:solidFill>
                <a:latin typeface="Arial Black"/>
                <a:cs typeface="Arial Black"/>
              </a:rPr>
              <a:t>encoding</a:t>
            </a:r>
            <a:endParaRPr sz="100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28068" y="1279138"/>
            <a:ext cx="7218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000" dirty="0">
                <a:latin typeface="Lucida Sans Unicode"/>
                <a:cs typeface="Lucida Sans Unicode"/>
              </a:rPr>
              <a:t>Label</a:t>
            </a:r>
            <a:r>
              <a:rPr sz="1000" spc="100" dirty="0">
                <a:latin typeface="Lucida Sans Unicode"/>
                <a:cs typeface="Lucida Sans Unicode"/>
              </a:rPr>
              <a:t> </a:t>
            </a:r>
            <a:r>
              <a:rPr sz="1000" dirty="0">
                <a:latin typeface="Lucida Sans Unicode"/>
                <a:cs typeface="Lucida Sans Unicode"/>
              </a:rPr>
              <a:t>encoding</a:t>
            </a:r>
            <a:r>
              <a:rPr sz="1000" spc="105" dirty="0">
                <a:latin typeface="Lucida Sans Unicode"/>
                <a:cs typeface="Lucida Sans Unicode"/>
              </a:rPr>
              <a:t> </a:t>
            </a:r>
            <a:r>
              <a:rPr sz="1000" spc="-10" dirty="0">
                <a:latin typeface="Lucida Sans Unicode"/>
                <a:cs typeface="Lucida Sans Unicode"/>
              </a:rPr>
              <a:t>is</a:t>
            </a:r>
            <a:r>
              <a:rPr sz="1000" spc="105" dirty="0">
                <a:latin typeface="Lucida Sans Unicode"/>
                <a:cs typeface="Lucida Sans Unicode"/>
              </a:rPr>
              <a:t> </a:t>
            </a:r>
            <a:r>
              <a:rPr sz="1000" dirty="0">
                <a:latin typeface="Lucida Sans Unicode"/>
                <a:cs typeface="Lucida Sans Unicode"/>
              </a:rPr>
              <a:t>technique</a:t>
            </a:r>
            <a:r>
              <a:rPr sz="1000" spc="105" dirty="0">
                <a:latin typeface="Lucida Sans Unicode"/>
                <a:cs typeface="Lucida Sans Unicode"/>
              </a:rPr>
              <a:t> </a:t>
            </a:r>
            <a:r>
              <a:rPr sz="1000" dirty="0">
                <a:latin typeface="Lucida Sans Unicode"/>
                <a:cs typeface="Lucida Sans Unicode"/>
              </a:rPr>
              <a:t>to</a:t>
            </a:r>
            <a:r>
              <a:rPr sz="1000" spc="100" dirty="0">
                <a:latin typeface="Lucida Sans Unicode"/>
                <a:cs typeface="Lucida Sans Unicode"/>
              </a:rPr>
              <a:t> </a:t>
            </a:r>
            <a:r>
              <a:rPr sz="1000" dirty="0">
                <a:latin typeface="Lucida Sans Unicode"/>
                <a:cs typeface="Lucida Sans Unicode"/>
              </a:rPr>
              <a:t>transform</a:t>
            </a:r>
            <a:r>
              <a:rPr sz="1000" spc="105" dirty="0">
                <a:latin typeface="Lucida Sans Unicode"/>
                <a:cs typeface="Lucida Sans Unicode"/>
              </a:rPr>
              <a:t> </a:t>
            </a:r>
            <a:r>
              <a:rPr sz="1000" dirty="0">
                <a:latin typeface="Lucida Sans Unicode"/>
                <a:cs typeface="Lucida Sans Unicode"/>
              </a:rPr>
              <a:t>categorical</a:t>
            </a:r>
            <a:r>
              <a:rPr sz="1000" spc="105" dirty="0">
                <a:latin typeface="Lucida Sans Unicode"/>
                <a:cs typeface="Lucida Sans Unicode"/>
              </a:rPr>
              <a:t> </a:t>
            </a:r>
            <a:r>
              <a:rPr sz="1000" dirty="0">
                <a:latin typeface="Lucida Sans Unicode"/>
                <a:cs typeface="Lucida Sans Unicode"/>
              </a:rPr>
              <a:t>variables</a:t>
            </a:r>
            <a:r>
              <a:rPr sz="1000" spc="105" dirty="0">
                <a:latin typeface="Lucida Sans Unicode"/>
                <a:cs typeface="Lucida Sans Unicode"/>
              </a:rPr>
              <a:t> </a:t>
            </a:r>
            <a:r>
              <a:rPr sz="1000" dirty="0">
                <a:latin typeface="Lucida Sans Unicode"/>
                <a:cs typeface="Lucida Sans Unicode"/>
              </a:rPr>
              <a:t>into</a:t>
            </a:r>
            <a:r>
              <a:rPr sz="1000" spc="105" dirty="0">
                <a:latin typeface="Lucida Sans Unicode"/>
                <a:cs typeface="Lucida Sans Unicode"/>
              </a:rPr>
              <a:t> </a:t>
            </a:r>
            <a:r>
              <a:rPr sz="1000" dirty="0">
                <a:latin typeface="Lucida Sans Unicode"/>
                <a:cs typeface="Lucida Sans Unicode"/>
              </a:rPr>
              <a:t>numerical</a:t>
            </a:r>
            <a:r>
              <a:rPr sz="1000" spc="100" dirty="0">
                <a:latin typeface="Lucida Sans Unicode"/>
                <a:cs typeface="Lucida Sans Unicode"/>
              </a:rPr>
              <a:t> </a:t>
            </a:r>
            <a:r>
              <a:rPr sz="1000" dirty="0">
                <a:latin typeface="Lucida Sans Unicode"/>
                <a:cs typeface="Lucida Sans Unicode"/>
              </a:rPr>
              <a:t>variables</a:t>
            </a:r>
            <a:r>
              <a:rPr sz="1000" spc="105" dirty="0">
                <a:latin typeface="Lucida Sans Unicode"/>
                <a:cs typeface="Lucida Sans Unicode"/>
              </a:rPr>
              <a:t> </a:t>
            </a:r>
            <a:r>
              <a:rPr sz="1000" dirty="0">
                <a:latin typeface="Lucida Sans Unicode"/>
                <a:cs typeface="Lucida Sans Unicode"/>
              </a:rPr>
              <a:t>by</a:t>
            </a:r>
            <a:r>
              <a:rPr sz="1000" spc="105" dirty="0">
                <a:latin typeface="Lucida Sans Unicode"/>
                <a:cs typeface="Lucida Sans Unicode"/>
              </a:rPr>
              <a:t> </a:t>
            </a:r>
            <a:r>
              <a:rPr sz="1000" dirty="0">
                <a:latin typeface="Lucida Sans Unicode"/>
                <a:cs typeface="Lucida Sans Unicode"/>
              </a:rPr>
              <a:t>assigning</a:t>
            </a:r>
            <a:r>
              <a:rPr sz="1000" spc="105" dirty="0">
                <a:latin typeface="Lucida Sans Unicode"/>
                <a:cs typeface="Lucida Sans Unicode"/>
              </a:rPr>
              <a:t> </a:t>
            </a:r>
            <a:r>
              <a:rPr sz="1000" spc="120" dirty="0">
                <a:latin typeface="Lucida Sans Unicode"/>
                <a:cs typeface="Lucida Sans Unicode"/>
              </a:rPr>
              <a:t>a</a:t>
            </a:r>
            <a:r>
              <a:rPr sz="1000" spc="100" dirty="0">
                <a:latin typeface="Lucida Sans Unicode"/>
                <a:cs typeface="Lucida Sans Unicode"/>
              </a:rPr>
              <a:t> </a:t>
            </a:r>
            <a:r>
              <a:rPr sz="1000" spc="-10" dirty="0">
                <a:latin typeface="Lucida Sans Unicode"/>
                <a:cs typeface="Lucida Sans Unicode"/>
              </a:rPr>
              <a:t>numerical </a:t>
            </a:r>
            <a:r>
              <a:rPr sz="1000" dirty="0">
                <a:latin typeface="Lucida Sans Unicode"/>
                <a:cs typeface="Lucida Sans Unicode"/>
              </a:rPr>
              <a:t>value to</a:t>
            </a:r>
            <a:r>
              <a:rPr sz="1000" spc="5" dirty="0">
                <a:latin typeface="Lucida Sans Unicode"/>
                <a:cs typeface="Lucida Sans Unicode"/>
              </a:rPr>
              <a:t> </a:t>
            </a:r>
            <a:r>
              <a:rPr sz="1000" spc="70" dirty="0">
                <a:latin typeface="Lucida Sans Unicode"/>
                <a:cs typeface="Lucida Sans Unicode"/>
              </a:rPr>
              <a:t>each</a:t>
            </a:r>
            <a:r>
              <a:rPr sz="1000" dirty="0">
                <a:latin typeface="Lucida Sans Unicode"/>
                <a:cs typeface="Lucida Sans Unicode"/>
              </a:rPr>
              <a:t> of</a:t>
            </a:r>
            <a:r>
              <a:rPr sz="1000" spc="5" dirty="0">
                <a:latin typeface="Lucida Sans Unicode"/>
                <a:cs typeface="Lucida Sans Unicode"/>
              </a:rPr>
              <a:t> </a:t>
            </a:r>
            <a:r>
              <a:rPr sz="1000" dirty="0">
                <a:latin typeface="Lucida Sans Unicode"/>
                <a:cs typeface="Lucida Sans Unicode"/>
              </a:rPr>
              <a:t>the </a:t>
            </a:r>
            <a:r>
              <a:rPr sz="1000" spc="-10" dirty="0">
                <a:latin typeface="Lucida Sans Unicode"/>
                <a:cs typeface="Lucida Sans Unicode"/>
              </a:rPr>
              <a:t>categories.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4902" y="2009711"/>
            <a:ext cx="1037590" cy="659130"/>
          </a:xfrm>
          <a:prstGeom prst="rect">
            <a:avLst/>
          </a:prstGeom>
          <a:solidFill>
            <a:srgbClr val="2181FF"/>
          </a:solidFill>
        </p:spPr>
        <p:txBody>
          <a:bodyPr vert="horz" wrap="square" lIns="0" tIns="125730" rIns="0" bIns="0" rtlCol="0">
            <a:spAutoFit/>
          </a:bodyPr>
          <a:lstStyle/>
          <a:p>
            <a:pPr marL="85725" marR="327025">
              <a:lnSpc>
                <a:spcPct val="120000"/>
              </a:lnSpc>
              <a:spcBef>
                <a:spcPts val="990"/>
              </a:spcBef>
            </a:pPr>
            <a:r>
              <a:rPr sz="1000" spc="-10" dirty="0">
                <a:solidFill>
                  <a:srgbClr val="FFFFFF"/>
                </a:solidFill>
                <a:latin typeface="Arial Black"/>
                <a:cs typeface="Arial Black"/>
              </a:rPr>
              <a:t>One-</a:t>
            </a:r>
            <a:r>
              <a:rPr sz="1000" spc="-25" dirty="0">
                <a:solidFill>
                  <a:srgbClr val="FFFFFF"/>
                </a:solidFill>
                <a:latin typeface="Arial Black"/>
                <a:cs typeface="Arial Black"/>
              </a:rPr>
              <a:t>Hot encoding</a:t>
            </a:r>
            <a:endParaRPr sz="10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28068" y="2031691"/>
            <a:ext cx="66579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000" spc="-40" dirty="0">
                <a:latin typeface="Lucida Sans Unicode"/>
                <a:cs typeface="Lucida Sans Unicode"/>
              </a:rPr>
              <a:t>This</a:t>
            </a:r>
            <a:r>
              <a:rPr sz="1000" spc="60" dirty="0">
                <a:latin typeface="Lucida Sans Unicode"/>
                <a:cs typeface="Lucida Sans Unicode"/>
              </a:rPr>
              <a:t> </a:t>
            </a:r>
            <a:r>
              <a:rPr sz="1000" dirty="0">
                <a:latin typeface="Lucida Sans Unicode"/>
                <a:cs typeface="Lucida Sans Unicode"/>
              </a:rPr>
              <a:t>technique</a:t>
            </a:r>
            <a:r>
              <a:rPr sz="1000" spc="65" dirty="0">
                <a:latin typeface="Lucida Sans Unicode"/>
                <a:cs typeface="Lucida Sans Unicode"/>
              </a:rPr>
              <a:t> </a:t>
            </a:r>
            <a:r>
              <a:rPr sz="1000" spc="-10" dirty="0">
                <a:latin typeface="Lucida Sans Unicode"/>
                <a:cs typeface="Lucida Sans Unicode"/>
              </a:rPr>
              <a:t>is</a:t>
            </a:r>
            <a:r>
              <a:rPr sz="1000" spc="60" dirty="0">
                <a:latin typeface="Lucida Sans Unicode"/>
                <a:cs typeface="Lucida Sans Unicode"/>
              </a:rPr>
              <a:t> </a:t>
            </a:r>
            <a:r>
              <a:rPr sz="1000" dirty="0">
                <a:latin typeface="Lucida Sans Unicode"/>
                <a:cs typeface="Lucida Sans Unicode"/>
              </a:rPr>
              <a:t>used</a:t>
            </a:r>
            <a:r>
              <a:rPr sz="1000" spc="65" dirty="0">
                <a:latin typeface="Lucida Sans Unicode"/>
                <a:cs typeface="Lucida Sans Unicode"/>
              </a:rPr>
              <a:t> </a:t>
            </a:r>
            <a:r>
              <a:rPr sz="1000" dirty="0">
                <a:latin typeface="Lucida Sans Unicode"/>
                <a:cs typeface="Lucida Sans Unicode"/>
              </a:rPr>
              <a:t>when</a:t>
            </a:r>
            <a:r>
              <a:rPr sz="1000" spc="65" dirty="0">
                <a:latin typeface="Lucida Sans Unicode"/>
                <a:cs typeface="Lucida Sans Unicode"/>
              </a:rPr>
              <a:t> </a:t>
            </a:r>
            <a:r>
              <a:rPr sz="1000" dirty="0">
                <a:latin typeface="Lucida Sans Unicode"/>
                <a:cs typeface="Lucida Sans Unicode"/>
              </a:rPr>
              <a:t>independent</a:t>
            </a:r>
            <a:r>
              <a:rPr sz="1000" spc="60" dirty="0">
                <a:latin typeface="Lucida Sans Unicode"/>
                <a:cs typeface="Lucida Sans Unicode"/>
              </a:rPr>
              <a:t> </a:t>
            </a:r>
            <a:r>
              <a:rPr sz="1000" dirty="0">
                <a:latin typeface="Lucida Sans Unicode"/>
                <a:cs typeface="Lucida Sans Unicode"/>
              </a:rPr>
              <a:t>variables</a:t>
            </a:r>
            <a:r>
              <a:rPr sz="1000" spc="65" dirty="0">
                <a:latin typeface="Lucida Sans Unicode"/>
                <a:cs typeface="Lucida Sans Unicode"/>
              </a:rPr>
              <a:t> </a:t>
            </a:r>
            <a:r>
              <a:rPr sz="1000" dirty="0">
                <a:latin typeface="Lucida Sans Unicode"/>
                <a:cs typeface="Lucida Sans Unicode"/>
              </a:rPr>
              <a:t>are</a:t>
            </a:r>
            <a:r>
              <a:rPr sz="1000" spc="65" dirty="0">
                <a:latin typeface="Lucida Sans Unicode"/>
                <a:cs typeface="Lucida Sans Unicode"/>
              </a:rPr>
              <a:t> </a:t>
            </a:r>
            <a:r>
              <a:rPr sz="1000" dirty="0">
                <a:latin typeface="Lucida Sans Unicode"/>
                <a:cs typeface="Lucida Sans Unicode"/>
              </a:rPr>
              <a:t>nominal.</a:t>
            </a:r>
            <a:r>
              <a:rPr sz="1000" spc="60" dirty="0">
                <a:latin typeface="Lucida Sans Unicode"/>
                <a:cs typeface="Lucida Sans Unicode"/>
              </a:rPr>
              <a:t> </a:t>
            </a:r>
            <a:r>
              <a:rPr sz="1000" spc="-30" dirty="0">
                <a:latin typeface="Lucida Sans Unicode"/>
                <a:cs typeface="Lucida Sans Unicode"/>
              </a:rPr>
              <a:t>It</a:t>
            </a:r>
            <a:r>
              <a:rPr sz="1000" spc="65" dirty="0">
                <a:latin typeface="Lucida Sans Unicode"/>
                <a:cs typeface="Lucida Sans Unicode"/>
              </a:rPr>
              <a:t> </a:t>
            </a:r>
            <a:r>
              <a:rPr sz="1000" dirty="0">
                <a:latin typeface="Lucida Sans Unicode"/>
                <a:cs typeface="Lucida Sans Unicode"/>
              </a:rPr>
              <a:t>creates</a:t>
            </a:r>
            <a:r>
              <a:rPr sz="1000" spc="65" dirty="0">
                <a:latin typeface="Lucida Sans Unicode"/>
                <a:cs typeface="Lucida Sans Unicode"/>
              </a:rPr>
              <a:t> </a:t>
            </a:r>
            <a:r>
              <a:rPr sz="1000" spc="-85" dirty="0">
                <a:latin typeface="Lucida Sans Unicode"/>
                <a:cs typeface="Lucida Sans Unicode"/>
              </a:rPr>
              <a:t>k</a:t>
            </a:r>
            <a:r>
              <a:rPr sz="1000" spc="60" dirty="0">
                <a:latin typeface="Lucida Sans Unicode"/>
                <a:cs typeface="Lucida Sans Unicode"/>
              </a:rPr>
              <a:t> </a:t>
            </a:r>
            <a:r>
              <a:rPr sz="1000" dirty="0">
                <a:latin typeface="Lucida Sans Unicode"/>
                <a:cs typeface="Lucida Sans Unicode"/>
              </a:rPr>
              <a:t>different</a:t>
            </a:r>
            <a:r>
              <a:rPr sz="1000" spc="65" dirty="0">
                <a:latin typeface="Lucida Sans Unicode"/>
                <a:cs typeface="Lucida Sans Unicode"/>
              </a:rPr>
              <a:t> </a:t>
            </a:r>
            <a:r>
              <a:rPr sz="1000" dirty="0">
                <a:latin typeface="Lucida Sans Unicode"/>
                <a:cs typeface="Lucida Sans Unicode"/>
              </a:rPr>
              <a:t>columns</a:t>
            </a:r>
            <a:r>
              <a:rPr sz="1000" spc="65" dirty="0">
                <a:latin typeface="Lucida Sans Unicode"/>
                <a:cs typeface="Lucida Sans Unicode"/>
              </a:rPr>
              <a:t> </a:t>
            </a:r>
            <a:r>
              <a:rPr sz="1000" spc="70" dirty="0">
                <a:latin typeface="Lucida Sans Unicode"/>
                <a:cs typeface="Lucida Sans Unicode"/>
              </a:rPr>
              <a:t>each</a:t>
            </a:r>
            <a:r>
              <a:rPr sz="1000" spc="60" dirty="0">
                <a:latin typeface="Lucida Sans Unicode"/>
                <a:cs typeface="Lucida Sans Unicode"/>
              </a:rPr>
              <a:t> </a:t>
            </a:r>
            <a:r>
              <a:rPr sz="1000" spc="-20" dirty="0">
                <a:latin typeface="Lucida Sans Unicode"/>
                <a:cs typeface="Lucida Sans Unicode"/>
              </a:rPr>
              <a:t>for</a:t>
            </a:r>
            <a:r>
              <a:rPr sz="1000" spc="65" dirty="0">
                <a:latin typeface="Lucida Sans Unicode"/>
                <a:cs typeface="Lucida Sans Unicode"/>
              </a:rPr>
              <a:t> </a:t>
            </a:r>
            <a:r>
              <a:rPr sz="1000" spc="70" dirty="0">
                <a:latin typeface="Lucida Sans Unicode"/>
                <a:cs typeface="Lucida Sans Unicode"/>
              </a:rPr>
              <a:t>a </a:t>
            </a:r>
            <a:r>
              <a:rPr sz="1000" dirty="0">
                <a:latin typeface="Lucida Sans Unicode"/>
                <a:cs typeface="Lucida Sans Unicode"/>
              </a:rPr>
              <a:t>category</a:t>
            </a:r>
            <a:r>
              <a:rPr sz="1000" spc="40" dirty="0">
                <a:latin typeface="Lucida Sans Unicode"/>
                <a:cs typeface="Lucida Sans Unicode"/>
              </a:rPr>
              <a:t> </a:t>
            </a:r>
            <a:r>
              <a:rPr sz="1000" spc="60" dirty="0">
                <a:latin typeface="Lucida Sans Unicode"/>
                <a:cs typeface="Lucida Sans Unicode"/>
              </a:rPr>
              <a:t>and</a:t>
            </a:r>
            <a:r>
              <a:rPr sz="1000" spc="45" dirty="0">
                <a:latin typeface="Lucida Sans Unicode"/>
                <a:cs typeface="Lucida Sans Unicode"/>
              </a:rPr>
              <a:t> </a:t>
            </a:r>
            <a:r>
              <a:rPr sz="1000" dirty="0">
                <a:latin typeface="Lucida Sans Unicode"/>
                <a:cs typeface="Lucida Sans Unicode"/>
              </a:rPr>
              <a:t>replaces</a:t>
            </a:r>
            <a:r>
              <a:rPr sz="1000" spc="40" dirty="0">
                <a:latin typeface="Lucida Sans Unicode"/>
                <a:cs typeface="Lucida Sans Unicode"/>
              </a:rPr>
              <a:t> </a:t>
            </a:r>
            <a:r>
              <a:rPr sz="1000" dirty="0">
                <a:latin typeface="Lucida Sans Unicode"/>
                <a:cs typeface="Lucida Sans Unicode"/>
              </a:rPr>
              <a:t>one</a:t>
            </a:r>
            <a:r>
              <a:rPr sz="1000" spc="45" dirty="0">
                <a:latin typeface="Lucida Sans Unicode"/>
                <a:cs typeface="Lucida Sans Unicode"/>
              </a:rPr>
              <a:t> </a:t>
            </a:r>
            <a:r>
              <a:rPr sz="1000" dirty="0">
                <a:latin typeface="Lucida Sans Unicode"/>
                <a:cs typeface="Lucida Sans Unicode"/>
              </a:rPr>
              <a:t>column</a:t>
            </a:r>
            <a:r>
              <a:rPr sz="1000" spc="45" dirty="0">
                <a:latin typeface="Lucida Sans Unicode"/>
                <a:cs typeface="Lucida Sans Unicode"/>
              </a:rPr>
              <a:t> </a:t>
            </a:r>
            <a:r>
              <a:rPr sz="1000" dirty="0">
                <a:latin typeface="Lucida Sans Unicode"/>
                <a:cs typeface="Lucida Sans Unicode"/>
              </a:rPr>
              <a:t>with</a:t>
            </a:r>
            <a:r>
              <a:rPr sz="1000" spc="40" dirty="0">
                <a:latin typeface="Lucida Sans Unicode"/>
                <a:cs typeface="Lucida Sans Unicode"/>
              </a:rPr>
              <a:t> </a:t>
            </a:r>
            <a:r>
              <a:rPr sz="1000" spc="-320" dirty="0">
                <a:latin typeface="Lucida Sans Unicode"/>
                <a:cs typeface="Lucida Sans Unicode"/>
              </a:rPr>
              <a:t>1</a:t>
            </a:r>
            <a:r>
              <a:rPr sz="1000" spc="45" dirty="0">
                <a:latin typeface="Lucida Sans Unicode"/>
                <a:cs typeface="Lucida Sans Unicode"/>
              </a:rPr>
              <a:t> </a:t>
            </a:r>
            <a:r>
              <a:rPr sz="1000" dirty="0">
                <a:latin typeface="Lucida Sans Unicode"/>
                <a:cs typeface="Lucida Sans Unicode"/>
              </a:rPr>
              <a:t>rest</a:t>
            </a:r>
            <a:r>
              <a:rPr sz="1000" spc="45" dirty="0">
                <a:latin typeface="Lucida Sans Unicode"/>
                <a:cs typeface="Lucida Sans Unicode"/>
              </a:rPr>
              <a:t> </a:t>
            </a:r>
            <a:r>
              <a:rPr sz="1000" dirty="0">
                <a:latin typeface="Lucida Sans Unicode"/>
                <a:cs typeface="Lucida Sans Unicode"/>
              </a:rPr>
              <a:t>of</a:t>
            </a:r>
            <a:r>
              <a:rPr sz="1000" spc="40" dirty="0">
                <a:latin typeface="Lucida Sans Unicode"/>
                <a:cs typeface="Lucida Sans Unicode"/>
              </a:rPr>
              <a:t> </a:t>
            </a:r>
            <a:r>
              <a:rPr sz="1000" dirty="0">
                <a:latin typeface="Lucida Sans Unicode"/>
                <a:cs typeface="Lucida Sans Unicode"/>
              </a:rPr>
              <a:t>the</a:t>
            </a:r>
            <a:r>
              <a:rPr sz="1000" spc="45" dirty="0">
                <a:latin typeface="Lucida Sans Unicode"/>
                <a:cs typeface="Lucida Sans Unicode"/>
              </a:rPr>
              <a:t> </a:t>
            </a:r>
            <a:r>
              <a:rPr sz="1000" dirty="0">
                <a:latin typeface="Lucida Sans Unicode"/>
                <a:cs typeface="Lucida Sans Unicode"/>
              </a:rPr>
              <a:t>columns</a:t>
            </a:r>
            <a:r>
              <a:rPr sz="1000" spc="40" dirty="0">
                <a:latin typeface="Lucida Sans Unicode"/>
                <a:cs typeface="Lucida Sans Unicode"/>
              </a:rPr>
              <a:t> </a:t>
            </a:r>
            <a:r>
              <a:rPr sz="1000" spc="-10" dirty="0">
                <a:latin typeface="Lucida Sans Unicode"/>
                <a:cs typeface="Lucida Sans Unicode"/>
              </a:rPr>
              <a:t>is</a:t>
            </a:r>
            <a:r>
              <a:rPr sz="1000" spc="45" dirty="0">
                <a:latin typeface="Lucida Sans Unicode"/>
                <a:cs typeface="Lucida Sans Unicode"/>
              </a:rPr>
              <a:t> </a:t>
            </a:r>
            <a:r>
              <a:rPr sz="1000" spc="-25" dirty="0">
                <a:latin typeface="Lucida Sans Unicode"/>
                <a:cs typeface="Lucida Sans Unicode"/>
              </a:rPr>
              <a:t>0.</a:t>
            </a:r>
            <a:endParaRPr sz="1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-25" dirty="0">
                <a:latin typeface="Lucida Sans Unicode"/>
                <a:cs typeface="Lucida Sans Unicode"/>
              </a:rPr>
              <a:t>Here,</a:t>
            </a:r>
            <a:r>
              <a:rPr sz="1000" spc="35" dirty="0">
                <a:latin typeface="Lucida Sans Unicode"/>
                <a:cs typeface="Lucida Sans Unicode"/>
              </a:rPr>
              <a:t> </a:t>
            </a:r>
            <a:r>
              <a:rPr sz="1000" dirty="0">
                <a:latin typeface="Lucida Sans Unicode"/>
                <a:cs typeface="Lucida Sans Unicode"/>
              </a:rPr>
              <a:t>0</a:t>
            </a:r>
            <a:r>
              <a:rPr sz="1000" spc="35" dirty="0">
                <a:latin typeface="Lucida Sans Unicode"/>
                <a:cs typeface="Lucida Sans Unicode"/>
              </a:rPr>
              <a:t> </a:t>
            </a:r>
            <a:r>
              <a:rPr sz="1000" dirty="0">
                <a:latin typeface="Lucida Sans Unicode"/>
                <a:cs typeface="Lucida Sans Unicode"/>
              </a:rPr>
              <a:t>represents</a:t>
            </a:r>
            <a:r>
              <a:rPr sz="1000" spc="35" dirty="0">
                <a:latin typeface="Lucida Sans Unicode"/>
                <a:cs typeface="Lucida Sans Unicode"/>
              </a:rPr>
              <a:t> </a:t>
            </a:r>
            <a:r>
              <a:rPr sz="1000" dirty="0">
                <a:latin typeface="Lucida Sans Unicode"/>
                <a:cs typeface="Lucida Sans Unicode"/>
              </a:rPr>
              <a:t>the</a:t>
            </a:r>
            <a:r>
              <a:rPr sz="1000" spc="40" dirty="0">
                <a:latin typeface="Lucida Sans Unicode"/>
                <a:cs typeface="Lucida Sans Unicode"/>
              </a:rPr>
              <a:t> </a:t>
            </a:r>
            <a:r>
              <a:rPr sz="1000" dirty="0">
                <a:latin typeface="Lucida Sans Unicode"/>
                <a:cs typeface="Lucida Sans Unicode"/>
              </a:rPr>
              <a:t>absence,</a:t>
            </a:r>
            <a:r>
              <a:rPr sz="1000" spc="35" dirty="0">
                <a:latin typeface="Lucida Sans Unicode"/>
                <a:cs typeface="Lucida Sans Unicode"/>
              </a:rPr>
              <a:t> </a:t>
            </a:r>
            <a:r>
              <a:rPr sz="1000" spc="60" dirty="0">
                <a:latin typeface="Lucida Sans Unicode"/>
                <a:cs typeface="Lucida Sans Unicode"/>
              </a:rPr>
              <a:t>and</a:t>
            </a:r>
            <a:r>
              <a:rPr sz="1000" spc="35" dirty="0">
                <a:latin typeface="Lucida Sans Unicode"/>
                <a:cs typeface="Lucida Sans Unicode"/>
              </a:rPr>
              <a:t> </a:t>
            </a:r>
            <a:r>
              <a:rPr sz="1000" spc="-320" dirty="0">
                <a:latin typeface="Lucida Sans Unicode"/>
                <a:cs typeface="Lucida Sans Unicode"/>
              </a:rPr>
              <a:t>1</a:t>
            </a:r>
            <a:r>
              <a:rPr sz="1000" spc="40" dirty="0">
                <a:latin typeface="Lucida Sans Unicode"/>
                <a:cs typeface="Lucida Sans Unicode"/>
              </a:rPr>
              <a:t> </a:t>
            </a:r>
            <a:r>
              <a:rPr sz="1000" dirty="0">
                <a:latin typeface="Lucida Sans Unicode"/>
                <a:cs typeface="Lucida Sans Unicode"/>
              </a:rPr>
              <a:t>represents</a:t>
            </a:r>
            <a:r>
              <a:rPr sz="1000" spc="35" dirty="0">
                <a:latin typeface="Lucida Sans Unicode"/>
                <a:cs typeface="Lucida Sans Unicode"/>
              </a:rPr>
              <a:t> </a:t>
            </a:r>
            <a:r>
              <a:rPr sz="1000" dirty="0">
                <a:latin typeface="Lucida Sans Unicode"/>
                <a:cs typeface="Lucida Sans Unicode"/>
              </a:rPr>
              <a:t>the</a:t>
            </a:r>
            <a:r>
              <a:rPr sz="1000" spc="35" dirty="0">
                <a:latin typeface="Lucida Sans Unicode"/>
                <a:cs typeface="Lucida Sans Unicode"/>
              </a:rPr>
              <a:t> </a:t>
            </a:r>
            <a:r>
              <a:rPr sz="1000" dirty="0">
                <a:latin typeface="Lucida Sans Unicode"/>
                <a:cs typeface="Lucida Sans Unicode"/>
              </a:rPr>
              <a:t>presence</a:t>
            </a:r>
            <a:r>
              <a:rPr sz="1000" spc="35" dirty="0">
                <a:latin typeface="Lucida Sans Unicode"/>
                <a:cs typeface="Lucida Sans Unicode"/>
              </a:rPr>
              <a:t> </a:t>
            </a:r>
            <a:r>
              <a:rPr sz="1000" dirty="0">
                <a:latin typeface="Lucida Sans Unicode"/>
                <a:cs typeface="Lucida Sans Unicode"/>
              </a:rPr>
              <a:t>of</a:t>
            </a:r>
            <a:r>
              <a:rPr sz="1000" spc="40" dirty="0">
                <a:latin typeface="Lucida Sans Unicode"/>
                <a:cs typeface="Lucida Sans Unicode"/>
              </a:rPr>
              <a:t> </a:t>
            </a:r>
            <a:r>
              <a:rPr sz="1000" dirty="0">
                <a:latin typeface="Lucida Sans Unicode"/>
                <a:cs typeface="Lucida Sans Unicode"/>
              </a:rPr>
              <a:t>that</a:t>
            </a:r>
            <a:r>
              <a:rPr sz="1000" spc="35" dirty="0">
                <a:latin typeface="Lucida Sans Unicode"/>
                <a:cs typeface="Lucida Sans Unicode"/>
              </a:rPr>
              <a:t> </a:t>
            </a:r>
            <a:r>
              <a:rPr sz="1000" spc="-10" dirty="0">
                <a:latin typeface="Lucida Sans Unicode"/>
                <a:cs typeface="Lucida Sans Unicode"/>
              </a:rPr>
              <a:t>category.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spc="-10" dirty="0"/>
              <a:t>zepanalytics.com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26914" y="2269121"/>
            <a:ext cx="2490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30" dirty="0">
                <a:solidFill>
                  <a:srgbClr val="FFFFFF"/>
                </a:solidFill>
              </a:rPr>
              <a:t>Thank</a:t>
            </a:r>
            <a:r>
              <a:rPr sz="3600" spc="-400" dirty="0">
                <a:solidFill>
                  <a:srgbClr val="FFFFFF"/>
                </a:solidFill>
              </a:rPr>
              <a:t> </a:t>
            </a:r>
            <a:r>
              <a:rPr sz="3600" spc="-25" dirty="0">
                <a:solidFill>
                  <a:srgbClr val="FFFFFF"/>
                </a:solidFill>
              </a:rPr>
              <a:t>you</a:t>
            </a:r>
            <a:endParaRPr sz="3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6517" y="250476"/>
            <a:ext cx="437324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Data</a:t>
            </a:r>
            <a:r>
              <a:rPr spc="-160" dirty="0"/>
              <a:t> </a:t>
            </a:r>
            <a:r>
              <a:rPr spc="-70" dirty="0"/>
              <a:t>Analytics/Science</a:t>
            </a:r>
            <a:r>
              <a:rPr spc="-160" dirty="0"/>
              <a:t> </a:t>
            </a:r>
            <a:r>
              <a:rPr spc="-85" dirty="0"/>
              <a:t>Process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23998" y="1726722"/>
            <a:ext cx="1374140" cy="528320"/>
          </a:xfrm>
          <a:prstGeom prst="rect">
            <a:avLst/>
          </a:prstGeom>
          <a:solidFill>
            <a:srgbClr val="4A6F94"/>
          </a:solidFill>
        </p:spPr>
        <p:txBody>
          <a:bodyPr vert="horz" wrap="square" lIns="0" tIns="361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85"/>
              </a:spcBef>
            </a:pPr>
            <a:endParaRPr sz="1000">
              <a:latin typeface="Times New Roman"/>
              <a:cs typeface="Times New Roman"/>
            </a:endParaRPr>
          </a:p>
          <a:p>
            <a:pPr marL="232410">
              <a:lnSpc>
                <a:spcPct val="100000"/>
              </a:lnSpc>
            </a:pPr>
            <a:r>
              <a:rPr sz="1000" dirty="0">
                <a:solidFill>
                  <a:srgbClr val="FFFFFF"/>
                </a:solidFill>
                <a:latin typeface="Lucida Sans Unicode"/>
                <a:cs typeface="Lucida Sans Unicode"/>
              </a:rPr>
              <a:t>Clean</a:t>
            </a:r>
            <a:r>
              <a:rPr sz="10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Dataset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46396" y="1726722"/>
            <a:ext cx="1374140" cy="528320"/>
          </a:xfrm>
          <a:custGeom>
            <a:avLst/>
            <a:gdLst/>
            <a:ahLst/>
            <a:cxnLst/>
            <a:rect l="l" t="t" r="r" b="b"/>
            <a:pathLst>
              <a:path w="1374139" h="528319">
                <a:moveTo>
                  <a:pt x="1373604" y="527862"/>
                </a:moveTo>
                <a:lnTo>
                  <a:pt x="0" y="527862"/>
                </a:lnTo>
                <a:lnTo>
                  <a:pt x="0" y="0"/>
                </a:lnTo>
                <a:lnTo>
                  <a:pt x="1373604" y="0"/>
                </a:lnTo>
                <a:lnTo>
                  <a:pt x="1373604" y="527862"/>
                </a:lnTo>
                <a:close/>
              </a:path>
            </a:pathLst>
          </a:custGeom>
          <a:solidFill>
            <a:srgbClr val="218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956587" y="1896674"/>
            <a:ext cx="115379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sz="10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sz="10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Processed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8794" y="1726722"/>
            <a:ext cx="1374140" cy="528320"/>
          </a:xfrm>
          <a:custGeom>
            <a:avLst/>
            <a:gdLst/>
            <a:ahLst/>
            <a:cxnLst/>
            <a:rect l="l" t="t" r="r" b="b"/>
            <a:pathLst>
              <a:path w="1374139" h="528319">
                <a:moveTo>
                  <a:pt x="1373604" y="527862"/>
                </a:moveTo>
                <a:lnTo>
                  <a:pt x="0" y="527862"/>
                </a:lnTo>
                <a:lnTo>
                  <a:pt x="0" y="0"/>
                </a:lnTo>
                <a:lnTo>
                  <a:pt x="1373604" y="0"/>
                </a:lnTo>
                <a:lnTo>
                  <a:pt x="1373604" y="527862"/>
                </a:lnTo>
                <a:close/>
              </a:path>
            </a:pathLst>
          </a:custGeom>
          <a:solidFill>
            <a:srgbClr val="4A6F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38598" y="1820474"/>
            <a:ext cx="6343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Lucida Sans Unicode"/>
                <a:cs typeface="Lucida Sans Unicode"/>
              </a:rPr>
              <a:t>Raw</a:t>
            </a:r>
            <a:r>
              <a:rPr sz="10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Data </a:t>
            </a:r>
            <a:r>
              <a:rPr sz="1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Collected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01600" y="867682"/>
            <a:ext cx="1374140" cy="528320"/>
          </a:xfrm>
          <a:prstGeom prst="rect">
            <a:avLst/>
          </a:prstGeom>
          <a:solidFill>
            <a:srgbClr val="283D55"/>
          </a:solidFill>
        </p:spPr>
        <p:txBody>
          <a:bodyPr vert="horz" wrap="square" lIns="0" tIns="106045" rIns="0" bIns="0" rtlCol="0">
            <a:spAutoFit/>
          </a:bodyPr>
          <a:lstStyle/>
          <a:p>
            <a:pPr marL="426720" marR="155575" indent="-263525">
              <a:lnSpc>
                <a:spcPct val="100000"/>
              </a:lnSpc>
              <a:spcBef>
                <a:spcPts val="835"/>
              </a:spcBef>
            </a:pPr>
            <a:r>
              <a:rPr sz="1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Exploratory</a:t>
            </a:r>
            <a:r>
              <a:rPr sz="10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Data </a:t>
            </a:r>
            <a:r>
              <a:rPr sz="1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Analysis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01600" y="2585762"/>
            <a:ext cx="1374140" cy="528320"/>
          </a:xfrm>
          <a:prstGeom prst="rect">
            <a:avLst/>
          </a:prstGeom>
          <a:solidFill>
            <a:srgbClr val="2181FF"/>
          </a:solidFill>
        </p:spPr>
        <p:txBody>
          <a:bodyPr vert="horz" wrap="square" lIns="0" tIns="106045" rIns="0" bIns="0" rtlCol="0">
            <a:spAutoFit/>
          </a:bodyPr>
          <a:lstStyle/>
          <a:p>
            <a:pPr marL="342900" marR="335280" indent="52705">
              <a:lnSpc>
                <a:spcPct val="100000"/>
              </a:lnSpc>
              <a:spcBef>
                <a:spcPts val="835"/>
              </a:spcBef>
            </a:pPr>
            <a:r>
              <a:rPr sz="1000" dirty="0">
                <a:solidFill>
                  <a:srgbClr val="FFFFFF"/>
                </a:solidFill>
                <a:latin typeface="Lucida Sans Unicode"/>
                <a:cs typeface="Lucida Sans Unicode"/>
              </a:rPr>
              <a:t>Models</a:t>
            </a:r>
            <a:r>
              <a:rPr sz="10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0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&amp; </a:t>
            </a:r>
            <a:r>
              <a:rPr sz="1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Algorithms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23998" y="3533352"/>
            <a:ext cx="1374140" cy="528320"/>
          </a:xfrm>
          <a:prstGeom prst="rect">
            <a:avLst/>
          </a:prstGeom>
          <a:solidFill>
            <a:srgbClr val="4A6F94"/>
          </a:solidFill>
        </p:spPr>
        <p:txBody>
          <a:bodyPr vert="horz" wrap="square" lIns="0" tIns="361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85"/>
              </a:spcBef>
            </a:pPr>
            <a:endParaRPr sz="1000">
              <a:latin typeface="Times New Roman"/>
              <a:cs typeface="Times New Roman"/>
            </a:endParaRPr>
          </a:p>
          <a:p>
            <a:pPr marL="186690">
              <a:lnSpc>
                <a:spcPct val="100000"/>
              </a:lnSpc>
            </a:pPr>
            <a:r>
              <a:rPr sz="1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Visualize</a:t>
            </a:r>
            <a:r>
              <a:rPr sz="1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Report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46396" y="3533352"/>
            <a:ext cx="1374140" cy="528320"/>
          </a:xfrm>
          <a:prstGeom prst="rect">
            <a:avLst/>
          </a:prstGeom>
          <a:solidFill>
            <a:srgbClr val="2181FF"/>
          </a:solidFill>
        </p:spPr>
        <p:txBody>
          <a:bodyPr vert="horz" wrap="square" lIns="0" tIns="361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85"/>
              </a:spcBef>
            </a:pPr>
            <a:endParaRPr sz="1000">
              <a:latin typeface="Times New Roman"/>
              <a:cs typeface="Times New Roman"/>
            </a:endParaRPr>
          </a:p>
          <a:p>
            <a:pPr marL="269240">
              <a:lnSpc>
                <a:spcPct val="100000"/>
              </a:lnSpc>
            </a:pPr>
            <a:r>
              <a:rPr sz="1000" dirty="0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sz="1000" spc="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Product</a:t>
            </a:r>
            <a:endParaRPr sz="1000">
              <a:latin typeface="Lucida Sans Unicode"/>
              <a:cs typeface="Lucida Sans Unicode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5728" y="3444804"/>
            <a:ext cx="499738" cy="499738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215974" y="3957575"/>
            <a:ext cx="4794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40" dirty="0">
                <a:solidFill>
                  <a:srgbClr val="0C0C0C"/>
                </a:solidFill>
                <a:latin typeface="Arial Black"/>
                <a:cs typeface="Arial Black"/>
              </a:rPr>
              <a:t>Reality</a:t>
            </a:r>
            <a:endParaRPr sz="1000">
              <a:latin typeface="Arial Black"/>
              <a:cs typeface="Arial Black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01600" y="3533352"/>
            <a:ext cx="1374140" cy="528320"/>
          </a:xfrm>
          <a:prstGeom prst="rect">
            <a:avLst/>
          </a:prstGeom>
          <a:solidFill>
            <a:srgbClr val="FFFFFF"/>
          </a:solidFill>
          <a:ln w="9524">
            <a:solidFill>
              <a:srgbClr val="BEBEBE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85"/>
              </a:spcBef>
            </a:pPr>
            <a:endParaRPr sz="1000">
              <a:latin typeface="Times New Roman"/>
              <a:cs typeface="Times New Roman"/>
            </a:endParaRPr>
          </a:p>
          <a:p>
            <a:pPr marL="198120">
              <a:lnSpc>
                <a:spcPct val="100000"/>
              </a:lnSpc>
            </a:pPr>
            <a:r>
              <a:rPr sz="1000" dirty="0">
                <a:latin typeface="Lucida Sans Unicode"/>
                <a:cs typeface="Lucida Sans Unicode"/>
              </a:rPr>
              <a:t>Make</a:t>
            </a:r>
            <a:r>
              <a:rPr sz="1000" spc="50" dirty="0">
                <a:latin typeface="Lucida Sans Unicode"/>
                <a:cs typeface="Lucida Sans Unicode"/>
              </a:rPr>
              <a:t> </a:t>
            </a:r>
            <a:r>
              <a:rPr sz="1000" spc="-10" dirty="0">
                <a:latin typeface="Lucida Sans Unicode"/>
                <a:cs typeface="Lucida Sans Unicode"/>
              </a:rPr>
              <a:t>Decisions</a:t>
            </a:r>
            <a:endParaRPr sz="1000">
              <a:latin typeface="Lucida Sans Unicode"/>
              <a:cs typeface="Lucida Sans Unicode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439864" y="1033279"/>
            <a:ext cx="7539608" cy="3917439"/>
            <a:chOff x="1439864" y="1033279"/>
            <a:chExt cx="7539608" cy="3917439"/>
          </a:xfrm>
        </p:grpSpPr>
        <p:sp>
          <p:nvSpPr>
            <p:cNvPr id="16" name="object 16"/>
            <p:cNvSpPr/>
            <p:nvPr/>
          </p:nvSpPr>
          <p:spPr>
            <a:xfrm>
              <a:off x="1455597" y="2311853"/>
              <a:ext cx="0" cy="1133475"/>
            </a:xfrm>
            <a:custGeom>
              <a:avLst/>
              <a:gdLst/>
              <a:ahLst/>
              <a:cxnLst/>
              <a:rect l="l" t="t" r="r" b="b"/>
              <a:pathLst>
                <a:path h="1133475">
                  <a:moveTo>
                    <a:pt x="0" y="11329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39864" y="2268628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39864" y="2268628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42399" y="1990654"/>
              <a:ext cx="647065" cy="0"/>
            </a:xfrm>
            <a:custGeom>
              <a:avLst/>
              <a:gdLst/>
              <a:ahLst/>
              <a:cxnLst/>
              <a:rect l="l" t="t" r="r" b="b"/>
              <a:pathLst>
                <a:path w="647064">
                  <a:moveTo>
                    <a:pt x="0" y="0"/>
                  </a:moveTo>
                  <a:lnTo>
                    <a:pt x="646949" y="0"/>
                  </a:lnTo>
                </a:path>
              </a:pathLst>
            </a:custGeom>
            <a:ln w="95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789349" y="197492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789349" y="197492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220002" y="1990654"/>
              <a:ext cx="647065" cy="0"/>
            </a:xfrm>
            <a:custGeom>
              <a:avLst/>
              <a:gdLst/>
              <a:ahLst/>
              <a:cxnLst/>
              <a:rect l="l" t="t" r="r" b="b"/>
              <a:pathLst>
                <a:path w="647064">
                  <a:moveTo>
                    <a:pt x="0" y="0"/>
                  </a:moveTo>
                  <a:lnTo>
                    <a:pt x="646949" y="0"/>
                  </a:lnTo>
                </a:path>
              </a:pathLst>
            </a:custGeom>
            <a:ln w="95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866952" y="197492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866952" y="197492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688403" y="1395545"/>
              <a:ext cx="0" cy="1133475"/>
            </a:xfrm>
            <a:custGeom>
              <a:avLst/>
              <a:gdLst/>
              <a:ahLst/>
              <a:cxnLst/>
              <a:rect l="l" t="t" r="r" b="b"/>
              <a:pathLst>
                <a:path h="1133475">
                  <a:moveTo>
                    <a:pt x="0" y="0"/>
                  </a:moveTo>
                  <a:lnTo>
                    <a:pt x="0" y="1132949"/>
                  </a:lnTo>
                </a:path>
              </a:pathLst>
            </a:custGeom>
            <a:ln w="95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672669" y="252849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5"/>
                  </a:moveTo>
                  <a:lnTo>
                    <a:pt x="0" y="0"/>
                  </a:lnTo>
                  <a:lnTo>
                    <a:pt x="31465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672669" y="252849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5"/>
                  </a:lnTo>
                  <a:lnTo>
                    <a:pt x="31465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297603" y="3797283"/>
              <a:ext cx="647065" cy="0"/>
            </a:xfrm>
            <a:custGeom>
              <a:avLst/>
              <a:gdLst/>
              <a:ahLst/>
              <a:cxnLst/>
              <a:rect l="l" t="t" r="r" b="b"/>
              <a:pathLst>
                <a:path w="647065">
                  <a:moveTo>
                    <a:pt x="0" y="0"/>
                  </a:moveTo>
                  <a:lnTo>
                    <a:pt x="646949" y="0"/>
                  </a:lnTo>
                </a:path>
              </a:pathLst>
            </a:custGeom>
            <a:ln w="95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944553" y="378155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944553" y="378155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610801" y="2948028"/>
              <a:ext cx="1391285" cy="528320"/>
            </a:xfrm>
            <a:custGeom>
              <a:avLst/>
              <a:gdLst/>
              <a:ahLst/>
              <a:cxnLst/>
              <a:rect l="l" t="t" r="r" b="b"/>
              <a:pathLst>
                <a:path w="1391284" h="528320">
                  <a:moveTo>
                    <a:pt x="1390799" y="0"/>
                  </a:moveTo>
                  <a:lnTo>
                    <a:pt x="0" y="0"/>
                  </a:lnTo>
                  <a:lnTo>
                    <a:pt x="0" y="528149"/>
                  </a:lnTo>
                </a:path>
              </a:pathLst>
            </a:custGeom>
            <a:ln w="95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595068" y="3476178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5"/>
                  </a:moveTo>
                  <a:lnTo>
                    <a:pt x="0" y="0"/>
                  </a:lnTo>
                  <a:lnTo>
                    <a:pt x="31465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595068" y="3476178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5"/>
                  </a:lnTo>
                  <a:lnTo>
                    <a:pt x="31465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533301" y="2948028"/>
              <a:ext cx="3468370" cy="528320"/>
            </a:xfrm>
            <a:custGeom>
              <a:avLst/>
              <a:gdLst/>
              <a:ahLst/>
              <a:cxnLst/>
              <a:rect l="l" t="t" r="r" b="b"/>
              <a:pathLst>
                <a:path w="3468370" h="528320">
                  <a:moveTo>
                    <a:pt x="3468299" y="0"/>
                  </a:moveTo>
                  <a:lnTo>
                    <a:pt x="0" y="0"/>
                  </a:lnTo>
                  <a:lnTo>
                    <a:pt x="0" y="528149"/>
                  </a:lnTo>
                </a:path>
              </a:pathLst>
            </a:custGeom>
            <a:ln w="95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517568" y="3476178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5"/>
                  </a:moveTo>
                  <a:lnTo>
                    <a:pt x="0" y="0"/>
                  </a:lnTo>
                  <a:lnTo>
                    <a:pt x="31465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517568" y="3476178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5"/>
                  </a:lnTo>
                  <a:lnTo>
                    <a:pt x="31465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610801" y="2254585"/>
              <a:ext cx="1334135" cy="497205"/>
            </a:xfrm>
            <a:custGeom>
              <a:avLst/>
              <a:gdLst/>
              <a:ahLst/>
              <a:cxnLst/>
              <a:rect l="l" t="t" r="r" b="b"/>
              <a:pathLst>
                <a:path w="1334134" h="497205">
                  <a:moveTo>
                    <a:pt x="0" y="0"/>
                  </a:moveTo>
                  <a:lnTo>
                    <a:pt x="0" y="496799"/>
                  </a:lnTo>
                  <a:lnTo>
                    <a:pt x="1333649" y="496799"/>
                  </a:lnTo>
                </a:path>
              </a:pathLst>
            </a:custGeom>
            <a:ln w="95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944451" y="273565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944451" y="273565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610801" y="1229923"/>
              <a:ext cx="1334135" cy="497205"/>
            </a:xfrm>
            <a:custGeom>
              <a:avLst/>
              <a:gdLst/>
              <a:ahLst/>
              <a:cxnLst/>
              <a:rect l="l" t="t" r="r" b="b"/>
              <a:pathLst>
                <a:path w="1334134" h="497205">
                  <a:moveTo>
                    <a:pt x="0" y="496799"/>
                  </a:moveTo>
                  <a:lnTo>
                    <a:pt x="0" y="0"/>
                  </a:lnTo>
                  <a:lnTo>
                    <a:pt x="1333649" y="0"/>
                  </a:lnTo>
                </a:path>
              </a:pathLst>
            </a:custGeom>
            <a:ln w="95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944451" y="121419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944451" y="121419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533301" y="1033279"/>
              <a:ext cx="3468370" cy="636270"/>
            </a:xfrm>
            <a:custGeom>
              <a:avLst/>
              <a:gdLst/>
              <a:ahLst/>
              <a:cxnLst/>
              <a:rect l="l" t="t" r="r" b="b"/>
              <a:pathLst>
                <a:path w="3468370" h="636269">
                  <a:moveTo>
                    <a:pt x="3468299" y="0"/>
                  </a:moveTo>
                  <a:lnTo>
                    <a:pt x="0" y="0"/>
                  </a:lnTo>
                  <a:lnTo>
                    <a:pt x="0" y="636149"/>
                  </a:lnTo>
                </a:path>
              </a:pathLst>
            </a:custGeom>
            <a:ln w="95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517568" y="166942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5"/>
                  </a:moveTo>
                  <a:lnTo>
                    <a:pt x="0" y="0"/>
                  </a:lnTo>
                  <a:lnTo>
                    <a:pt x="31465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517568" y="166942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5"/>
                  </a:lnTo>
                  <a:lnTo>
                    <a:pt x="31465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581972" y="4675128"/>
              <a:ext cx="5397500" cy="275590"/>
            </a:xfrm>
            <a:custGeom>
              <a:avLst/>
              <a:gdLst/>
              <a:ahLst/>
              <a:cxnLst/>
              <a:rect l="l" t="t" r="r" b="b"/>
              <a:pathLst>
                <a:path w="5397500" h="275589">
                  <a:moveTo>
                    <a:pt x="5397021" y="275006"/>
                  </a:moveTo>
                  <a:lnTo>
                    <a:pt x="0" y="275006"/>
                  </a:lnTo>
                  <a:lnTo>
                    <a:pt x="0" y="0"/>
                  </a:lnTo>
                  <a:lnTo>
                    <a:pt x="5397021" y="0"/>
                  </a:lnTo>
                  <a:lnTo>
                    <a:pt x="5397021" y="2750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581972" y="4675128"/>
              <a:ext cx="5397500" cy="275590"/>
            </a:xfrm>
            <a:custGeom>
              <a:avLst/>
              <a:gdLst/>
              <a:ahLst/>
              <a:cxnLst/>
              <a:rect l="l" t="t" r="r" b="b"/>
              <a:pathLst>
                <a:path w="5397500" h="275589">
                  <a:moveTo>
                    <a:pt x="0" y="0"/>
                  </a:moveTo>
                  <a:lnTo>
                    <a:pt x="5397021" y="0"/>
                  </a:lnTo>
                  <a:lnTo>
                    <a:pt x="5397021" y="275006"/>
                  </a:lnTo>
                  <a:lnTo>
                    <a:pt x="0" y="275006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spc="-25" dirty="0"/>
              <a:t>3</a:t>
            </a:fld>
            <a:endParaRPr spc="-25" dirty="0"/>
          </a:p>
        </p:txBody>
      </p:sp>
      <p:sp>
        <p:nvSpPr>
          <p:cNvPr id="51" name="object 5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spc="-10" dirty="0"/>
              <a:t>zepanalytics.com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220" dirty="0"/>
              <a:t> </a:t>
            </a:r>
            <a:r>
              <a:rPr spc="-105" dirty="0"/>
              <a:t>is</a:t>
            </a:r>
            <a:r>
              <a:rPr spc="-220" dirty="0"/>
              <a:t> </a:t>
            </a:r>
            <a:r>
              <a:rPr spc="-90" dirty="0"/>
              <a:t>Exploratory</a:t>
            </a:r>
            <a:r>
              <a:rPr spc="-220" dirty="0"/>
              <a:t> </a:t>
            </a:r>
            <a:r>
              <a:rPr spc="-50" dirty="0"/>
              <a:t>Data</a:t>
            </a:r>
            <a:r>
              <a:rPr spc="-215" dirty="0"/>
              <a:t> </a:t>
            </a:r>
            <a:r>
              <a:rPr spc="-30" dirty="0"/>
              <a:t>Analysis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1780" y="852848"/>
            <a:ext cx="4725670" cy="3103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7950" marR="44450" indent="-95885">
              <a:lnSpc>
                <a:spcPct val="110000"/>
              </a:lnSpc>
              <a:spcBef>
                <a:spcPts val="100"/>
              </a:spcBef>
              <a:buFont typeface="Arial MT"/>
              <a:buChar char="•"/>
              <a:tabLst>
                <a:tab pos="107950" algn="l"/>
              </a:tabLst>
            </a:pPr>
            <a:r>
              <a:rPr sz="8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Exploratory</a:t>
            </a:r>
            <a:r>
              <a:rPr sz="800" spc="5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Data</a:t>
            </a:r>
            <a:r>
              <a:rPr sz="800" spc="5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Analysis</a:t>
            </a:r>
            <a:r>
              <a:rPr sz="800" spc="5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spc="-20" dirty="0">
                <a:solidFill>
                  <a:srgbClr val="0C0C0C"/>
                </a:solidFill>
                <a:latin typeface="Lucida Sans Unicode"/>
                <a:cs typeface="Lucida Sans Unicode"/>
              </a:rPr>
              <a:t>is</a:t>
            </a:r>
            <a:r>
              <a:rPr sz="800" spc="55" dirty="0">
                <a:solidFill>
                  <a:srgbClr val="0C0C0C"/>
                </a:solidFill>
                <a:latin typeface="Lucida Sans Unicode"/>
                <a:cs typeface="Lucida Sans Unicode"/>
              </a:rPr>
              <a:t> an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approach</a:t>
            </a:r>
            <a:r>
              <a:rPr sz="800" spc="5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to</a:t>
            </a:r>
            <a:r>
              <a:rPr sz="800" spc="5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analyze</a:t>
            </a:r>
            <a:r>
              <a:rPr sz="800" spc="5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the</a:t>
            </a:r>
            <a:r>
              <a:rPr sz="800" spc="5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datasets</a:t>
            </a:r>
            <a:r>
              <a:rPr sz="800" spc="5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to</a:t>
            </a:r>
            <a:r>
              <a:rPr sz="800" spc="5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summarize</a:t>
            </a:r>
            <a:r>
              <a:rPr sz="800" spc="5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their</a:t>
            </a:r>
            <a:r>
              <a:rPr sz="800" spc="5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spc="-20" dirty="0">
                <a:solidFill>
                  <a:srgbClr val="0C0C0C"/>
                </a:solidFill>
                <a:latin typeface="Lucida Sans Unicode"/>
                <a:cs typeface="Lucida Sans Unicode"/>
              </a:rPr>
              <a:t>main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characteristics</a:t>
            </a:r>
            <a:r>
              <a:rPr sz="800" spc="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in</a:t>
            </a:r>
            <a:r>
              <a:rPr sz="800" spc="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form</a:t>
            </a:r>
            <a:r>
              <a:rPr sz="800" spc="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of</a:t>
            </a:r>
            <a:r>
              <a:rPr sz="800" spc="30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visual</a:t>
            </a:r>
            <a:r>
              <a:rPr sz="800" spc="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methods.</a:t>
            </a:r>
            <a:endParaRPr sz="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65"/>
              </a:spcBef>
              <a:buClr>
                <a:srgbClr val="0C0C0C"/>
              </a:buClr>
              <a:buFont typeface="Arial MT"/>
              <a:buChar char="•"/>
            </a:pPr>
            <a:endParaRPr sz="800">
              <a:latin typeface="Lucida Sans Unicode"/>
              <a:cs typeface="Lucida Sans Unicode"/>
            </a:endParaRPr>
          </a:p>
          <a:p>
            <a:pPr marL="109220" indent="-96520">
              <a:lnSpc>
                <a:spcPct val="100000"/>
              </a:lnSpc>
              <a:buFont typeface="Arial MT"/>
              <a:buChar char="•"/>
              <a:tabLst>
                <a:tab pos="109220" algn="l"/>
              </a:tabLst>
            </a:pPr>
            <a:r>
              <a:rPr sz="800" spc="-35" dirty="0">
                <a:solidFill>
                  <a:srgbClr val="0C0C0C"/>
                </a:solidFill>
                <a:latin typeface="Lucida Sans Unicode"/>
                <a:cs typeface="Lucida Sans Unicode"/>
              </a:rPr>
              <a:t>EDA</a:t>
            </a:r>
            <a:r>
              <a:rPr sz="800" spc="2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spc="-20" dirty="0">
                <a:solidFill>
                  <a:srgbClr val="0C0C0C"/>
                </a:solidFill>
                <a:latin typeface="Lucida Sans Unicode"/>
                <a:cs typeface="Lucida Sans Unicode"/>
              </a:rPr>
              <a:t>is</a:t>
            </a:r>
            <a:r>
              <a:rPr sz="800" spc="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nothing</a:t>
            </a:r>
            <a:r>
              <a:rPr sz="800" spc="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but</a:t>
            </a:r>
            <a:r>
              <a:rPr sz="800" spc="2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spc="100" dirty="0">
                <a:solidFill>
                  <a:srgbClr val="0C0C0C"/>
                </a:solidFill>
                <a:latin typeface="Lucida Sans Unicode"/>
                <a:cs typeface="Lucida Sans Unicode"/>
              </a:rPr>
              <a:t>a</a:t>
            </a:r>
            <a:r>
              <a:rPr sz="800" spc="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spc="55" dirty="0">
                <a:solidFill>
                  <a:srgbClr val="0C0C0C"/>
                </a:solidFill>
                <a:latin typeface="Lucida Sans Unicode"/>
                <a:cs typeface="Lucida Sans Unicode"/>
              </a:rPr>
              <a:t>data</a:t>
            </a:r>
            <a:r>
              <a:rPr sz="800" spc="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exploration</a:t>
            </a:r>
            <a:r>
              <a:rPr sz="800" spc="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technique</a:t>
            </a:r>
            <a:r>
              <a:rPr sz="800" spc="2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to</a:t>
            </a:r>
            <a:r>
              <a:rPr sz="800" spc="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understand</a:t>
            </a:r>
            <a:r>
              <a:rPr sz="800" spc="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various</a:t>
            </a:r>
            <a:r>
              <a:rPr sz="800" spc="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aspects</a:t>
            </a:r>
            <a:r>
              <a:rPr sz="800" spc="2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of</a:t>
            </a:r>
            <a:r>
              <a:rPr sz="800" spc="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the</a:t>
            </a:r>
            <a:r>
              <a:rPr sz="800" spc="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data.</a:t>
            </a:r>
            <a:endParaRPr sz="800">
              <a:latin typeface="Lucida Sans Unicode"/>
              <a:cs typeface="Lucida Sans Unicode"/>
            </a:endParaRPr>
          </a:p>
          <a:p>
            <a:pPr marL="107950" marR="73660" indent="-95885">
              <a:lnSpc>
                <a:spcPct val="110000"/>
              </a:lnSpc>
              <a:spcBef>
                <a:spcPts val="1200"/>
              </a:spcBef>
              <a:buFont typeface="Arial MT"/>
              <a:buChar char="•"/>
              <a:tabLst>
                <a:tab pos="107950" algn="l"/>
              </a:tabLst>
            </a:pP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The</a:t>
            </a:r>
            <a:r>
              <a:rPr sz="800" spc="1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main</a:t>
            </a:r>
            <a:r>
              <a:rPr sz="800" spc="2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aim</a:t>
            </a:r>
            <a:r>
              <a:rPr sz="800" spc="2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of</a:t>
            </a:r>
            <a:r>
              <a:rPr sz="800" spc="1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spc="-35" dirty="0">
                <a:solidFill>
                  <a:srgbClr val="0C0C0C"/>
                </a:solidFill>
                <a:latin typeface="Lucida Sans Unicode"/>
                <a:cs typeface="Lucida Sans Unicode"/>
              </a:rPr>
              <a:t>EDA</a:t>
            </a:r>
            <a:r>
              <a:rPr sz="800" spc="2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spc="-20" dirty="0">
                <a:solidFill>
                  <a:srgbClr val="0C0C0C"/>
                </a:solidFill>
                <a:latin typeface="Lucida Sans Unicode"/>
                <a:cs typeface="Lucida Sans Unicode"/>
              </a:rPr>
              <a:t>is</a:t>
            </a:r>
            <a:r>
              <a:rPr sz="800" spc="2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to</a:t>
            </a:r>
            <a:r>
              <a:rPr sz="800" spc="1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obtain</a:t>
            </a:r>
            <a:r>
              <a:rPr sz="800" spc="2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confidence</a:t>
            </a:r>
            <a:r>
              <a:rPr sz="800" spc="2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in</a:t>
            </a:r>
            <a:r>
              <a:rPr sz="800" spc="1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spc="100" dirty="0">
                <a:solidFill>
                  <a:srgbClr val="0C0C0C"/>
                </a:solidFill>
                <a:latin typeface="Lucida Sans Unicode"/>
                <a:cs typeface="Lucida Sans Unicode"/>
              </a:rPr>
              <a:t>a</a:t>
            </a:r>
            <a:r>
              <a:rPr sz="800" spc="2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spc="55" dirty="0">
                <a:solidFill>
                  <a:srgbClr val="0C0C0C"/>
                </a:solidFill>
                <a:latin typeface="Lucida Sans Unicode"/>
                <a:cs typeface="Lucida Sans Unicode"/>
              </a:rPr>
              <a:t>data</a:t>
            </a:r>
            <a:r>
              <a:rPr sz="800" spc="2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to</a:t>
            </a:r>
            <a:r>
              <a:rPr sz="800" spc="1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spc="55" dirty="0">
                <a:solidFill>
                  <a:srgbClr val="0C0C0C"/>
                </a:solidFill>
                <a:latin typeface="Lucida Sans Unicode"/>
                <a:cs typeface="Lucida Sans Unicode"/>
              </a:rPr>
              <a:t>an</a:t>
            </a:r>
            <a:r>
              <a:rPr sz="800" spc="2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extent</a:t>
            </a:r>
            <a:r>
              <a:rPr sz="800" spc="2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where</a:t>
            </a:r>
            <a:r>
              <a:rPr sz="800" spc="1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we</a:t>
            </a:r>
            <a:r>
              <a:rPr sz="800" spc="2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are</a:t>
            </a:r>
            <a:r>
              <a:rPr sz="800" spc="29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ready</a:t>
            </a:r>
            <a:r>
              <a:rPr sz="800" spc="1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spc="-25" dirty="0">
                <a:solidFill>
                  <a:srgbClr val="0C0C0C"/>
                </a:solidFill>
                <a:latin typeface="Lucida Sans Unicode"/>
                <a:cs typeface="Lucida Sans Unicode"/>
              </a:rPr>
              <a:t>to </a:t>
            </a:r>
            <a:r>
              <a:rPr sz="800" spc="20" dirty="0">
                <a:solidFill>
                  <a:srgbClr val="0C0C0C"/>
                </a:solidFill>
                <a:latin typeface="Lucida Sans Unicode"/>
                <a:cs typeface="Lucida Sans Unicode"/>
              </a:rPr>
              <a:t>engage</a:t>
            </a:r>
            <a:r>
              <a:rPr sz="800" spc="3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spc="100" dirty="0">
                <a:solidFill>
                  <a:srgbClr val="0C0C0C"/>
                </a:solidFill>
                <a:latin typeface="Lucida Sans Unicode"/>
                <a:cs typeface="Lucida Sans Unicode"/>
              </a:rPr>
              <a:t>a</a:t>
            </a:r>
            <a:r>
              <a:rPr sz="800" spc="3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spc="20" dirty="0">
                <a:solidFill>
                  <a:srgbClr val="0C0C0C"/>
                </a:solidFill>
                <a:latin typeface="Lucida Sans Unicode"/>
                <a:cs typeface="Lucida Sans Unicode"/>
              </a:rPr>
              <a:t>machine</a:t>
            </a:r>
            <a:r>
              <a:rPr sz="800" spc="3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learning</a:t>
            </a:r>
            <a:r>
              <a:rPr sz="800" spc="3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model.</a:t>
            </a:r>
            <a:endParaRPr sz="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65"/>
              </a:spcBef>
              <a:buClr>
                <a:srgbClr val="0C0C0C"/>
              </a:buClr>
              <a:buFont typeface="Arial MT"/>
              <a:buChar char="•"/>
            </a:pPr>
            <a:endParaRPr sz="800">
              <a:latin typeface="Lucida Sans Unicode"/>
              <a:cs typeface="Lucida Sans Unicode"/>
            </a:endParaRPr>
          </a:p>
          <a:p>
            <a:pPr marL="109220" indent="-96520">
              <a:lnSpc>
                <a:spcPct val="100000"/>
              </a:lnSpc>
              <a:buFont typeface="Arial MT"/>
              <a:buChar char="•"/>
              <a:tabLst>
                <a:tab pos="109220" algn="l"/>
              </a:tabLst>
            </a:pPr>
            <a:r>
              <a:rPr sz="800" spc="-35" dirty="0">
                <a:solidFill>
                  <a:srgbClr val="0C0C0C"/>
                </a:solidFill>
                <a:latin typeface="Lucida Sans Unicode"/>
                <a:cs typeface="Lucida Sans Unicode"/>
              </a:rPr>
              <a:t>EDA</a:t>
            </a:r>
            <a:r>
              <a:rPr sz="800" spc="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spc="-20" dirty="0">
                <a:solidFill>
                  <a:srgbClr val="0C0C0C"/>
                </a:solidFill>
                <a:latin typeface="Lucida Sans Unicode"/>
                <a:cs typeface="Lucida Sans Unicode"/>
              </a:rPr>
              <a:t>is</a:t>
            </a:r>
            <a:r>
              <a:rPr sz="80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important</a:t>
            </a:r>
            <a:r>
              <a:rPr sz="800" spc="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to</a:t>
            </a:r>
            <a:r>
              <a:rPr sz="80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analyze</a:t>
            </a:r>
            <a:r>
              <a:rPr sz="80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the</a:t>
            </a:r>
            <a:r>
              <a:rPr sz="800" spc="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spc="55" dirty="0">
                <a:solidFill>
                  <a:srgbClr val="0C0C0C"/>
                </a:solidFill>
                <a:latin typeface="Lucida Sans Unicode"/>
                <a:cs typeface="Lucida Sans Unicode"/>
              </a:rPr>
              <a:t>data</a:t>
            </a:r>
            <a:r>
              <a:rPr sz="80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spc="-30" dirty="0">
                <a:solidFill>
                  <a:srgbClr val="0C0C0C"/>
                </a:solidFill>
                <a:latin typeface="Lucida Sans Unicode"/>
                <a:cs typeface="Lucida Sans Unicode"/>
              </a:rPr>
              <a:t>it’s</a:t>
            </a:r>
            <a:r>
              <a:rPr sz="80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spc="100" dirty="0">
                <a:solidFill>
                  <a:srgbClr val="0C0C0C"/>
                </a:solidFill>
                <a:latin typeface="Lucida Sans Unicode"/>
                <a:cs typeface="Lucida Sans Unicode"/>
              </a:rPr>
              <a:t>a</a:t>
            </a:r>
            <a:r>
              <a:rPr sz="800" spc="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spc="-25" dirty="0">
                <a:solidFill>
                  <a:srgbClr val="0C0C0C"/>
                </a:solidFill>
                <a:latin typeface="Lucida Sans Unicode"/>
                <a:cs typeface="Lucida Sans Unicode"/>
              </a:rPr>
              <a:t>first</a:t>
            </a:r>
            <a:r>
              <a:rPr sz="80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steps</a:t>
            </a:r>
            <a:r>
              <a:rPr sz="80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in</a:t>
            </a:r>
            <a:r>
              <a:rPr sz="800" spc="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spc="55" dirty="0">
                <a:solidFill>
                  <a:srgbClr val="0C0C0C"/>
                </a:solidFill>
                <a:latin typeface="Lucida Sans Unicode"/>
                <a:cs typeface="Lucida Sans Unicode"/>
              </a:rPr>
              <a:t>data</a:t>
            </a:r>
            <a:r>
              <a:rPr sz="80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analysis</a:t>
            </a:r>
            <a:r>
              <a:rPr sz="80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process.</a:t>
            </a:r>
            <a:endParaRPr sz="800">
              <a:latin typeface="Lucida Sans Unicode"/>
              <a:cs typeface="Lucida Sans Unicode"/>
            </a:endParaRPr>
          </a:p>
          <a:p>
            <a:pPr marL="107950" marR="19685" indent="-95885">
              <a:lnSpc>
                <a:spcPct val="110000"/>
              </a:lnSpc>
              <a:spcBef>
                <a:spcPts val="1200"/>
              </a:spcBef>
              <a:buFont typeface="Arial MT"/>
              <a:buChar char="•"/>
              <a:tabLst>
                <a:tab pos="107950" algn="l"/>
              </a:tabLst>
            </a:pPr>
            <a:r>
              <a:rPr sz="800" spc="-35" dirty="0">
                <a:solidFill>
                  <a:srgbClr val="0C0C0C"/>
                </a:solidFill>
                <a:latin typeface="Lucida Sans Unicode"/>
                <a:cs typeface="Lucida Sans Unicode"/>
              </a:rPr>
              <a:t>EDA</a:t>
            </a:r>
            <a:r>
              <a:rPr sz="800" spc="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give</a:t>
            </a:r>
            <a:r>
              <a:rPr sz="800" spc="3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spc="100" dirty="0">
                <a:solidFill>
                  <a:srgbClr val="0C0C0C"/>
                </a:solidFill>
                <a:latin typeface="Lucida Sans Unicode"/>
                <a:cs typeface="Lucida Sans Unicode"/>
              </a:rPr>
              <a:t>a</a:t>
            </a:r>
            <a:r>
              <a:rPr sz="800" spc="3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basic</a:t>
            </a:r>
            <a:r>
              <a:rPr sz="800" spc="3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idea</a:t>
            </a:r>
            <a:r>
              <a:rPr sz="800" spc="3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to</a:t>
            </a:r>
            <a:r>
              <a:rPr sz="800" spc="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understand</a:t>
            </a:r>
            <a:r>
              <a:rPr sz="800" spc="3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the</a:t>
            </a:r>
            <a:r>
              <a:rPr sz="800" spc="3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spc="55" dirty="0">
                <a:solidFill>
                  <a:srgbClr val="0C0C0C"/>
                </a:solidFill>
                <a:latin typeface="Lucida Sans Unicode"/>
                <a:cs typeface="Lucida Sans Unicode"/>
              </a:rPr>
              <a:t>data</a:t>
            </a:r>
            <a:r>
              <a:rPr sz="800" spc="3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and</a:t>
            </a:r>
            <a:r>
              <a:rPr sz="800" spc="3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make</a:t>
            </a:r>
            <a:r>
              <a:rPr sz="800" spc="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sense</a:t>
            </a:r>
            <a:r>
              <a:rPr sz="800" spc="3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of</a:t>
            </a:r>
            <a:r>
              <a:rPr sz="800" spc="3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the</a:t>
            </a:r>
            <a:r>
              <a:rPr sz="800" spc="3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spc="55" dirty="0">
                <a:solidFill>
                  <a:srgbClr val="0C0C0C"/>
                </a:solidFill>
                <a:latin typeface="Lucida Sans Unicode"/>
                <a:cs typeface="Lucida Sans Unicode"/>
              </a:rPr>
              <a:t>data</a:t>
            </a:r>
            <a:r>
              <a:rPr sz="800" spc="3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to</a:t>
            </a:r>
            <a:r>
              <a:rPr sz="800" spc="3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figure</a:t>
            </a:r>
            <a:r>
              <a:rPr sz="800" spc="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out</a:t>
            </a:r>
            <a:r>
              <a:rPr sz="800" spc="3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spc="-25" dirty="0">
                <a:solidFill>
                  <a:srgbClr val="0C0C0C"/>
                </a:solidFill>
                <a:latin typeface="Lucida Sans Unicode"/>
                <a:cs typeface="Lucida Sans Unicode"/>
              </a:rPr>
              <a:t>the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question</a:t>
            </a:r>
            <a:r>
              <a:rPr sz="800" spc="3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you</a:t>
            </a:r>
            <a:r>
              <a:rPr sz="800" spc="3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need</a:t>
            </a:r>
            <a:r>
              <a:rPr sz="800" spc="3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to</a:t>
            </a:r>
            <a:r>
              <a:rPr sz="800" spc="3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ask</a:t>
            </a:r>
            <a:r>
              <a:rPr sz="800" spc="3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and</a:t>
            </a:r>
            <a:r>
              <a:rPr sz="800" spc="3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find</a:t>
            </a:r>
            <a:r>
              <a:rPr sz="800" spc="3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out</a:t>
            </a:r>
            <a:r>
              <a:rPr sz="800" spc="3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the</a:t>
            </a:r>
            <a:r>
              <a:rPr sz="800" spc="3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best</a:t>
            </a:r>
            <a:r>
              <a:rPr sz="800" spc="3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spc="55" dirty="0">
                <a:solidFill>
                  <a:srgbClr val="0C0C0C"/>
                </a:solidFill>
                <a:latin typeface="Lucida Sans Unicode"/>
                <a:cs typeface="Lucida Sans Unicode"/>
              </a:rPr>
              <a:t>way</a:t>
            </a:r>
            <a:r>
              <a:rPr sz="800" spc="3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to</a:t>
            </a:r>
            <a:r>
              <a:rPr sz="800" spc="3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manipulate</a:t>
            </a:r>
            <a:r>
              <a:rPr sz="800" spc="3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the</a:t>
            </a:r>
            <a:r>
              <a:rPr sz="800" spc="3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dataset</a:t>
            </a:r>
            <a:r>
              <a:rPr sz="800" spc="3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to</a:t>
            </a:r>
            <a:r>
              <a:rPr sz="800" spc="3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get</a:t>
            </a:r>
            <a:r>
              <a:rPr sz="800" spc="3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spc="-25" dirty="0">
                <a:solidFill>
                  <a:srgbClr val="0C0C0C"/>
                </a:solidFill>
                <a:latin typeface="Lucida Sans Unicode"/>
                <a:cs typeface="Lucida Sans Unicode"/>
              </a:rPr>
              <a:t>the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answer</a:t>
            </a:r>
            <a:r>
              <a:rPr sz="800" spc="2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to</a:t>
            </a:r>
            <a:r>
              <a:rPr sz="800" spc="3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your</a:t>
            </a:r>
            <a:r>
              <a:rPr sz="800" spc="3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question.</a:t>
            </a:r>
            <a:endParaRPr sz="800">
              <a:latin typeface="Lucida Sans Unicode"/>
              <a:cs typeface="Lucida Sans Unicode"/>
            </a:endParaRPr>
          </a:p>
          <a:p>
            <a:pPr marL="107950" marR="29845" indent="-95885">
              <a:lnSpc>
                <a:spcPct val="110000"/>
              </a:lnSpc>
              <a:spcBef>
                <a:spcPts val="1200"/>
              </a:spcBef>
              <a:buFont typeface="Arial MT"/>
              <a:buChar char="•"/>
              <a:tabLst>
                <a:tab pos="107950" algn="l"/>
              </a:tabLst>
            </a:pPr>
            <a:r>
              <a:rPr sz="8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Exploratory</a:t>
            </a:r>
            <a:r>
              <a:rPr sz="800" spc="3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spc="55" dirty="0">
                <a:solidFill>
                  <a:srgbClr val="0C0C0C"/>
                </a:solidFill>
                <a:latin typeface="Lucida Sans Unicode"/>
                <a:cs typeface="Lucida Sans Unicode"/>
              </a:rPr>
              <a:t>data</a:t>
            </a:r>
            <a:r>
              <a:rPr sz="800" spc="3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analysis</a:t>
            </a:r>
            <a:r>
              <a:rPr sz="800" spc="3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help</a:t>
            </a:r>
            <a:r>
              <a:rPr sz="800" spc="3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us</a:t>
            </a:r>
            <a:r>
              <a:rPr sz="800" spc="3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to</a:t>
            </a:r>
            <a:r>
              <a:rPr sz="800" spc="3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finding</a:t>
            </a:r>
            <a:r>
              <a:rPr sz="800" spc="4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the</a:t>
            </a:r>
            <a:r>
              <a:rPr sz="800" spc="3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spc="-20" dirty="0">
                <a:solidFill>
                  <a:srgbClr val="0C0C0C"/>
                </a:solidFill>
                <a:latin typeface="Lucida Sans Unicode"/>
                <a:cs typeface="Lucida Sans Unicode"/>
              </a:rPr>
              <a:t>errors,</a:t>
            </a:r>
            <a:r>
              <a:rPr sz="800" spc="3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discovering</a:t>
            </a:r>
            <a:r>
              <a:rPr sz="800" spc="3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data,</a:t>
            </a:r>
            <a:r>
              <a:rPr sz="800" spc="3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mapping</a:t>
            </a:r>
            <a:r>
              <a:rPr sz="800" spc="3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out</a:t>
            </a:r>
            <a:r>
              <a:rPr sz="800" spc="35" dirty="0">
                <a:solidFill>
                  <a:srgbClr val="0C0C0C"/>
                </a:solidFill>
                <a:latin typeface="Lucida Sans Unicode"/>
                <a:cs typeface="Lucida Sans Unicode"/>
              </a:rPr>
              <a:t> data </a:t>
            </a:r>
            <a:r>
              <a:rPr sz="8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structure,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finding</a:t>
            </a:r>
            <a:r>
              <a:rPr sz="800" spc="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out</a:t>
            </a:r>
            <a:r>
              <a:rPr sz="800" spc="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anomalies.</a:t>
            </a:r>
            <a:endParaRPr sz="800">
              <a:latin typeface="Lucida Sans Unicode"/>
              <a:cs typeface="Lucida Sans Unicode"/>
            </a:endParaRPr>
          </a:p>
          <a:p>
            <a:pPr marL="107950" marR="254635" indent="-95885">
              <a:lnSpc>
                <a:spcPct val="110000"/>
              </a:lnSpc>
              <a:spcBef>
                <a:spcPts val="1200"/>
              </a:spcBef>
              <a:buFont typeface="Arial MT"/>
              <a:buChar char="•"/>
              <a:tabLst>
                <a:tab pos="107950" algn="l"/>
              </a:tabLst>
            </a:pPr>
            <a:r>
              <a:rPr sz="8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Exploratory</a:t>
            </a:r>
            <a:r>
              <a:rPr sz="800" spc="6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spc="55" dirty="0">
                <a:solidFill>
                  <a:srgbClr val="0C0C0C"/>
                </a:solidFill>
                <a:latin typeface="Lucida Sans Unicode"/>
                <a:cs typeface="Lucida Sans Unicode"/>
              </a:rPr>
              <a:t>data</a:t>
            </a:r>
            <a:r>
              <a:rPr sz="800" spc="6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analysis</a:t>
            </a:r>
            <a:r>
              <a:rPr sz="800" spc="7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spc="-20" dirty="0">
                <a:solidFill>
                  <a:srgbClr val="0C0C0C"/>
                </a:solidFill>
                <a:latin typeface="Lucida Sans Unicode"/>
                <a:cs typeface="Lucida Sans Unicode"/>
              </a:rPr>
              <a:t>is</a:t>
            </a:r>
            <a:r>
              <a:rPr sz="800" spc="6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important</a:t>
            </a:r>
            <a:r>
              <a:rPr sz="800" spc="6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spc="-20" dirty="0">
                <a:solidFill>
                  <a:srgbClr val="0C0C0C"/>
                </a:solidFill>
                <a:latin typeface="Lucida Sans Unicode"/>
                <a:cs typeface="Lucida Sans Unicode"/>
              </a:rPr>
              <a:t>for</a:t>
            </a:r>
            <a:r>
              <a:rPr sz="800" spc="7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business</a:t>
            </a:r>
            <a:r>
              <a:rPr sz="800" spc="6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process</a:t>
            </a:r>
            <a:r>
              <a:rPr sz="800" spc="7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because</a:t>
            </a:r>
            <a:r>
              <a:rPr sz="800" spc="6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we</a:t>
            </a:r>
            <a:r>
              <a:rPr sz="800" spc="6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are</a:t>
            </a:r>
            <a:r>
              <a:rPr sz="800" spc="7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preparing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dataset</a:t>
            </a:r>
            <a:r>
              <a:rPr sz="800" spc="6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spc="-20" dirty="0">
                <a:solidFill>
                  <a:srgbClr val="0C0C0C"/>
                </a:solidFill>
                <a:latin typeface="Lucida Sans Unicode"/>
                <a:cs typeface="Lucida Sans Unicode"/>
              </a:rPr>
              <a:t>for</a:t>
            </a:r>
            <a:r>
              <a:rPr sz="800" spc="7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deep</a:t>
            </a:r>
            <a:r>
              <a:rPr sz="800" spc="7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thorough</a:t>
            </a:r>
            <a:r>
              <a:rPr sz="800" spc="7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analysis</a:t>
            </a:r>
            <a:r>
              <a:rPr sz="800" spc="7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that</a:t>
            </a:r>
            <a:r>
              <a:rPr sz="800" spc="7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spc="-20" dirty="0">
                <a:solidFill>
                  <a:srgbClr val="0C0C0C"/>
                </a:solidFill>
                <a:latin typeface="Lucida Sans Unicode"/>
                <a:cs typeface="Lucida Sans Unicode"/>
              </a:rPr>
              <a:t>will</a:t>
            </a:r>
            <a:r>
              <a:rPr sz="800" spc="7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detect</a:t>
            </a:r>
            <a:r>
              <a:rPr sz="800" spc="7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you</a:t>
            </a:r>
            <a:r>
              <a:rPr sz="800" spc="7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business</a:t>
            </a:r>
            <a:r>
              <a:rPr sz="800" spc="7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problem.</a:t>
            </a:r>
            <a:endParaRPr sz="800">
              <a:latin typeface="Lucida Sans Unicode"/>
              <a:cs typeface="Lucida Sans Unicode"/>
            </a:endParaRPr>
          </a:p>
          <a:p>
            <a:pPr marL="107950" marR="354330" indent="-95885">
              <a:lnSpc>
                <a:spcPct val="110000"/>
              </a:lnSpc>
              <a:spcBef>
                <a:spcPts val="1200"/>
              </a:spcBef>
              <a:buFont typeface="Arial MT"/>
              <a:buChar char="•"/>
              <a:tabLst>
                <a:tab pos="107950" algn="l"/>
              </a:tabLst>
            </a:pPr>
            <a:r>
              <a:rPr sz="800" spc="-35" dirty="0">
                <a:solidFill>
                  <a:srgbClr val="0C0C0C"/>
                </a:solidFill>
                <a:latin typeface="Lucida Sans Unicode"/>
                <a:cs typeface="Lucida Sans Unicode"/>
              </a:rPr>
              <a:t>EDA</a:t>
            </a:r>
            <a:r>
              <a:rPr sz="800" spc="-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help to build </a:t>
            </a:r>
            <a:r>
              <a:rPr sz="800" spc="100" dirty="0">
                <a:solidFill>
                  <a:srgbClr val="0C0C0C"/>
                </a:solidFill>
                <a:latin typeface="Lucida Sans Unicode"/>
                <a:cs typeface="Lucida Sans Unicode"/>
              </a:rPr>
              <a:t>a</a:t>
            </a:r>
            <a:r>
              <a:rPr sz="800" spc="-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quick and dirty model, or</a:t>
            </a:r>
            <a:r>
              <a:rPr sz="800" spc="-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spc="100" dirty="0">
                <a:solidFill>
                  <a:srgbClr val="0C0C0C"/>
                </a:solidFill>
                <a:latin typeface="Lucida Sans Unicode"/>
                <a:cs typeface="Lucida Sans Unicode"/>
              </a:rPr>
              <a:t>a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 baseline model, which </a:t>
            </a:r>
            <a:r>
              <a:rPr sz="800" spc="55" dirty="0">
                <a:solidFill>
                  <a:srgbClr val="0C0C0C"/>
                </a:solidFill>
                <a:latin typeface="Lucida Sans Unicode"/>
                <a:cs typeface="Lucida Sans Unicode"/>
              </a:rPr>
              <a:t>can</a:t>
            </a:r>
            <a:r>
              <a:rPr sz="800" spc="-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serve </a:t>
            </a:r>
            <a:r>
              <a:rPr sz="800" spc="50" dirty="0">
                <a:solidFill>
                  <a:srgbClr val="0C0C0C"/>
                </a:solidFill>
                <a:latin typeface="Lucida Sans Unicode"/>
                <a:cs typeface="Lucida Sans Unicode"/>
              </a:rPr>
              <a:t>as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spc="50" dirty="0">
                <a:solidFill>
                  <a:srgbClr val="0C0C0C"/>
                </a:solidFill>
                <a:latin typeface="Lucida Sans Unicode"/>
                <a:cs typeface="Lucida Sans Unicode"/>
              </a:rPr>
              <a:t>a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comparison</a:t>
            </a:r>
            <a:r>
              <a:rPr sz="800" spc="8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against</a:t>
            </a:r>
            <a:r>
              <a:rPr sz="800" spc="8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later</a:t>
            </a:r>
            <a:r>
              <a:rPr sz="800" spc="8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models</a:t>
            </a:r>
            <a:r>
              <a:rPr sz="800" spc="8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that</a:t>
            </a:r>
            <a:r>
              <a:rPr sz="800" spc="8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dirty="0">
                <a:solidFill>
                  <a:srgbClr val="0C0C0C"/>
                </a:solidFill>
                <a:latin typeface="Lucida Sans Unicode"/>
                <a:cs typeface="Lucida Sans Unicode"/>
              </a:rPr>
              <a:t>you</a:t>
            </a:r>
            <a:r>
              <a:rPr sz="800" spc="8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spc="-20" dirty="0">
                <a:solidFill>
                  <a:srgbClr val="0C0C0C"/>
                </a:solidFill>
                <a:latin typeface="Lucida Sans Unicode"/>
                <a:cs typeface="Lucida Sans Unicode"/>
              </a:rPr>
              <a:t>will</a:t>
            </a:r>
            <a:r>
              <a:rPr sz="800" spc="8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8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build.</a:t>
            </a:r>
            <a:endParaRPr sz="800">
              <a:latin typeface="Lucida Sans Unicode"/>
              <a:cs typeface="Lucida Sans Unicod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81972" y="1994340"/>
            <a:ext cx="5397500" cy="2956378"/>
            <a:chOff x="3581972" y="1994340"/>
            <a:chExt cx="5397500" cy="2956378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80547" y="1994340"/>
              <a:ext cx="3296993" cy="24608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581972" y="4675128"/>
              <a:ext cx="5397500" cy="275590"/>
            </a:xfrm>
            <a:custGeom>
              <a:avLst/>
              <a:gdLst/>
              <a:ahLst/>
              <a:cxnLst/>
              <a:rect l="l" t="t" r="r" b="b"/>
              <a:pathLst>
                <a:path w="5397500" h="275589">
                  <a:moveTo>
                    <a:pt x="5397021" y="275006"/>
                  </a:moveTo>
                  <a:lnTo>
                    <a:pt x="0" y="275006"/>
                  </a:lnTo>
                  <a:lnTo>
                    <a:pt x="0" y="0"/>
                  </a:lnTo>
                  <a:lnTo>
                    <a:pt x="5397021" y="0"/>
                  </a:lnTo>
                  <a:lnTo>
                    <a:pt x="5397021" y="2750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81972" y="4675128"/>
              <a:ext cx="5397500" cy="275590"/>
            </a:xfrm>
            <a:custGeom>
              <a:avLst/>
              <a:gdLst/>
              <a:ahLst/>
              <a:cxnLst/>
              <a:rect l="l" t="t" r="r" b="b"/>
              <a:pathLst>
                <a:path w="5397500" h="275589">
                  <a:moveTo>
                    <a:pt x="0" y="0"/>
                  </a:moveTo>
                  <a:lnTo>
                    <a:pt x="5397021" y="0"/>
                  </a:lnTo>
                  <a:lnTo>
                    <a:pt x="5397021" y="275006"/>
                  </a:lnTo>
                  <a:lnTo>
                    <a:pt x="0" y="275006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spc="-25" dirty="0"/>
              <a:t>4</a:t>
            </a:fld>
            <a:endParaRPr spc="-25"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spc="-10" dirty="0"/>
              <a:t>zepanalytics.com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Visualization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6517" y="695107"/>
            <a:ext cx="8105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40" dirty="0">
                <a:solidFill>
                  <a:srgbClr val="2181FF"/>
                </a:solidFill>
                <a:latin typeface="Arial Black"/>
                <a:cs typeface="Arial Black"/>
              </a:rPr>
              <a:t>Visualization</a:t>
            </a:r>
            <a:r>
              <a:rPr sz="1200" spc="-120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70" dirty="0">
                <a:solidFill>
                  <a:srgbClr val="2181FF"/>
                </a:solidFill>
                <a:latin typeface="Arial Black"/>
                <a:cs typeface="Arial Black"/>
              </a:rPr>
              <a:t>is</a:t>
            </a:r>
            <a:r>
              <a:rPr sz="1200" spc="-120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45" dirty="0">
                <a:solidFill>
                  <a:srgbClr val="2181FF"/>
                </a:solidFill>
                <a:latin typeface="Arial Black"/>
                <a:cs typeface="Arial Black"/>
              </a:rPr>
              <a:t>the</a:t>
            </a:r>
            <a:r>
              <a:rPr sz="1200" spc="-120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40" dirty="0">
                <a:solidFill>
                  <a:srgbClr val="2181FF"/>
                </a:solidFill>
                <a:latin typeface="Arial Black"/>
                <a:cs typeface="Arial Black"/>
              </a:rPr>
              <a:t>presentation</a:t>
            </a:r>
            <a:r>
              <a:rPr sz="1200" spc="-114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45" dirty="0">
                <a:solidFill>
                  <a:srgbClr val="2181FF"/>
                </a:solidFill>
                <a:latin typeface="Arial Black"/>
                <a:cs typeface="Arial Black"/>
              </a:rPr>
              <a:t>of</a:t>
            </a:r>
            <a:r>
              <a:rPr sz="1200" spc="-120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45" dirty="0">
                <a:solidFill>
                  <a:srgbClr val="2181FF"/>
                </a:solidFill>
                <a:latin typeface="Arial Black"/>
                <a:cs typeface="Arial Black"/>
              </a:rPr>
              <a:t>the</a:t>
            </a:r>
            <a:r>
              <a:rPr sz="1200" spc="-120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10" dirty="0">
                <a:solidFill>
                  <a:srgbClr val="2181FF"/>
                </a:solidFill>
                <a:latin typeface="Arial Black"/>
                <a:cs typeface="Arial Black"/>
              </a:rPr>
              <a:t>data</a:t>
            </a:r>
            <a:r>
              <a:rPr sz="1200" spc="-114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30" dirty="0">
                <a:solidFill>
                  <a:srgbClr val="2181FF"/>
                </a:solidFill>
                <a:latin typeface="Arial Black"/>
                <a:cs typeface="Arial Black"/>
              </a:rPr>
              <a:t>in</a:t>
            </a:r>
            <a:r>
              <a:rPr sz="1200" spc="-120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45" dirty="0">
                <a:solidFill>
                  <a:srgbClr val="2181FF"/>
                </a:solidFill>
                <a:latin typeface="Arial Black"/>
                <a:cs typeface="Arial Black"/>
              </a:rPr>
              <a:t>the</a:t>
            </a:r>
            <a:r>
              <a:rPr sz="1200" spc="-120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20" dirty="0">
                <a:solidFill>
                  <a:srgbClr val="2181FF"/>
                </a:solidFill>
                <a:latin typeface="Arial Black"/>
                <a:cs typeface="Arial Black"/>
              </a:rPr>
              <a:t>graphical</a:t>
            </a:r>
            <a:r>
              <a:rPr sz="1200" spc="-114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40" dirty="0">
                <a:solidFill>
                  <a:srgbClr val="2181FF"/>
                </a:solidFill>
                <a:latin typeface="Arial Black"/>
                <a:cs typeface="Arial Black"/>
              </a:rPr>
              <a:t>or</a:t>
            </a:r>
            <a:r>
              <a:rPr sz="1200" spc="-120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35" dirty="0">
                <a:solidFill>
                  <a:srgbClr val="2181FF"/>
                </a:solidFill>
                <a:latin typeface="Arial Black"/>
                <a:cs typeface="Arial Black"/>
              </a:rPr>
              <a:t>visual</a:t>
            </a:r>
            <a:r>
              <a:rPr sz="1200" spc="-120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10" dirty="0">
                <a:solidFill>
                  <a:srgbClr val="2181FF"/>
                </a:solidFill>
                <a:latin typeface="Arial Black"/>
                <a:cs typeface="Arial Black"/>
              </a:rPr>
              <a:t>form</a:t>
            </a:r>
            <a:r>
              <a:rPr sz="1200" spc="-114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55" dirty="0">
                <a:solidFill>
                  <a:srgbClr val="2181FF"/>
                </a:solidFill>
                <a:latin typeface="Arial Black"/>
                <a:cs typeface="Arial Black"/>
              </a:rPr>
              <a:t>to</a:t>
            </a:r>
            <a:r>
              <a:rPr sz="1200" spc="-120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20" dirty="0">
                <a:solidFill>
                  <a:srgbClr val="2181FF"/>
                </a:solidFill>
                <a:latin typeface="Arial Black"/>
                <a:cs typeface="Arial Black"/>
              </a:rPr>
              <a:t>understand</a:t>
            </a:r>
            <a:r>
              <a:rPr sz="1200" spc="-120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45" dirty="0">
                <a:solidFill>
                  <a:srgbClr val="2181FF"/>
                </a:solidFill>
                <a:latin typeface="Arial Black"/>
                <a:cs typeface="Arial Black"/>
              </a:rPr>
              <a:t>the</a:t>
            </a:r>
            <a:r>
              <a:rPr sz="1200" spc="-114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10" dirty="0">
                <a:solidFill>
                  <a:srgbClr val="2181FF"/>
                </a:solidFill>
                <a:latin typeface="Arial Black"/>
                <a:cs typeface="Arial Black"/>
              </a:rPr>
              <a:t>data</a:t>
            </a:r>
            <a:r>
              <a:rPr sz="1200" spc="-120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20" dirty="0">
                <a:solidFill>
                  <a:srgbClr val="2181FF"/>
                </a:solidFill>
                <a:latin typeface="Arial Black"/>
                <a:cs typeface="Arial Black"/>
              </a:rPr>
              <a:t>more </a:t>
            </a:r>
            <a:r>
              <a:rPr sz="1200" spc="-45" dirty="0">
                <a:solidFill>
                  <a:srgbClr val="2181FF"/>
                </a:solidFill>
                <a:latin typeface="Arial Black"/>
                <a:cs typeface="Arial Black"/>
              </a:rPr>
              <a:t>clearly.</a:t>
            </a:r>
            <a:r>
              <a:rPr sz="1200" spc="-110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40" dirty="0">
                <a:solidFill>
                  <a:srgbClr val="2181FF"/>
                </a:solidFill>
                <a:latin typeface="Arial Black"/>
                <a:cs typeface="Arial Black"/>
              </a:rPr>
              <a:t>Visualization</a:t>
            </a:r>
            <a:r>
              <a:rPr sz="1200" spc="-105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70" dirty="0">
                <a:solidFill>
                  <a:srgbClr val="2181FF"/>
                </a:solidFill>
                <a:latin typeface="Arial Black"/>
                <a:cs typeface="Arial Black"/>
              </a:rPr>
              <a:t>is</a:t>
            </a:r>
            <a:r>
              <a:rPr sz="1200" spc="-105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40" dirty="0">
                <a:solidFill>
                  <a:srgbClr val="2181FF"/>
                </a:solidFill>
                <a:latin typeface="Arial Black"/>
                <a:cs typeface="Arial Black"/>
              </a:rPr>
              <a:t>easy</a:t>
            </a:r>
            <a:r>
              <a:rPr sz="1200" spc="-105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55" dirty="0">
                <a:solidFill>
                  <a:srgbClr val="2181FF"/>
                </a:solidFill>
                <a:latin typeface="Arial Black"/>
                <a:cs typeface="Arial Black"/>
              </a:rPr>
              <a:t>to</a:t>
            </a:r>
            <a:r>
              <a:rPr sz="1200" spc="-105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20" dirty="0">
                <a:solidFill>
                  <a:srgbClr val="2181FF"/>
                </a:solidFill>
                <a:latin typeface="Arial Black"/>
                <a:cs typeface="Arial Black"/>
              </a:rPr>
              <a:t>understand</a:t>
            </a:r>
            <a:r>
              <a:rPr sz="1200" spc="-105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45" dirty="0">
                <a:solidFill>
                  <a:srgbClr val="2181FF"/>
                </a:solidFill>
                <a:latin typeface="Arial Black"/>
                <a:cs typeface="Arial Black"/>
              </a:rPr>
              <a:t>the</a:t>
            </a:r>
            <a:r>
              <a:rPr sz="1200" spc="-105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200" spc="-20" dirty="0">
                <a:solidFill>
                  <a:srgbClr val="2181FF"/>
                </a:solidFill>
                <a:latin typeface="Arial Black"/>
                <a:cs typeface="Arial Black"/>
              </a:rPr>
              <a:t>data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19480" y="2407901"/>
            <a:ext cx="2150110" cy="616585"/>
          </a:xfrm>
          <a:custGeom>
            <a:avLst/>
            <a:gdLst/>
            <a:ahLst/>
            <a:cxnLst/>
            <a:rect l="l" t="t" r="r" b="b"/>
            <a:pathLst>
              <a:path w="2150109" h="616585">
                <a:moveTo>
                  <a:pt x="2019344" y="616384"/>
                </a:moveTo>
                <a:lnTo>
                  <a:pt x="0" y="616384"/>
                </a:lnTo>
                <a:lnTo>
                  <a:pt x="130396" y="308192"/>
                </a:lnTo>
                <a:lnTo>
                  <a:pt x="0" y="0"/>
                </a:lnTo>
                <a:lnTo>
                  <a:pt x="2019344" y="0"/>
                </a:lnTo>
                <a:lnTo>
                  <a:pt x="2149741" y="308192"/>
                </a:lnTo>
                <a:lnTo>
                  <a:pt x="2019344" y="616384"/>
                </a:lnTo>
                <a:close/>
              </a:path>
            </a:pathLst>
          </a:custGeom>
          <a:solidFill>
            <a:srgbClr val="283D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855371" y="2484953"/>
            <a:ext cx="14789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" marR="5080" indent="-12065">
              <a:lnSpc>
                <a:spcPct val="120000"/>
              </a:lnSpc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Lucida Sans Unicode"/>
                <a:cs typeface="Lucida Sans Unicode"/>
              </a:rPr>
              <a:t>Help</a:t>
            </a:r>
            <a:r>
              <a:rPr sz="1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10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FFFFFF"/>
                </a:solidFill>
                <a:latin typeface="Lucida Sans Unicode"/>
                <a:cs typeface="Lucida Sans Unicode"/>
              </a:rPr>
              <a:t>get</a:t>
            </a:r>
            <a:r>
              <a:rPr sz="10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meaningful </a:t>
            </a:r>
            <a:r>
              <a:rPr sz="1000" dirty="0">
                <a:solidFill>
                  <a:srgbClr val="FFFFFF"/>
                </a:solidFill>
                <a:latin typeface="Lucida Sans Unicode"/>
                <a:cs typeface="Lucida Sans Unicode"/>
              </a:rPr>
              <a:t>insights</a:t>
            </a:r>
            <a:r>
              <a:rPr sz="1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FFFFFF"/>
                </a:solidFill>
                <a:latin typeface="Lucida Sans Unicode"/>
                <a:cs typeface="Lucida Sans Unicode"/>
              </a:rPr>
              <a:t>from</a:t>
            </a:r>
            <a:r>
              <a:rPr sz="1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1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data.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4648" y="2407901"/>
            <a:ext cx="2149475" cy="616585"/>
          </a:xfrm>
          <a:custGeom>
            <a:avLst/>
            <a:gdLst/>
            <a:ahLst/>
            <a:cxnLst/>
            <a:rect l="l" t="t" r="r" b="b"/>
            <a:pathLst>
              <a:path w="2149475" h="616585">
                <a:moveTo>
                  <a:pt x="2018598" y="616384"/>
                </a:moveTo>
                <a:lnTo>
                  <a:pt x="0" y="616384"/>
                </a:lnTo>
                <a:lnTo>
                  <a:pt x="0" y="0"/>
                </a:lnTo>
                <a:lnTo>
                  <a:pt x="2018598" y="0"/>
                </a:lnTo>
                <a:lnTo>
                  <a:pt x="2148994" y="308192"/>
                </a:lnTo>
                <a:lnTo>
                  <a:pt x="2018598" y="616384"/>
                </a:lnTo>
                <a:close/>
              </a:path>
            </a:pathLst>
          </a:custGeom>
          <a:solidFill>
            <a:srgbClr val="4A6F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61428" y="2500193"/>
            <a:ext cx="13912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769" marR="5080" indent="-52705">
              <a:lnSpc>
                <a:spcPct val="120000"/>
              </a:lnSpc>
              <a:spcBef>
                <a:spcPts val="100"/>
              </a:spcBef>
            </a:pPr>
            <a:r>
              <a:rPr sz="10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Easily</a:t>
            </a:r>
            <a:r>
              <a:rPr sz="10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0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understand</a:t>
            </a:r>
            <a:r>
              <a:rPr sz="10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1000" dirty="0">
                <a:solidFill>
                  <a:srgbClr val="FFFFFF"/>
                </a:solidFill>
                <a:latin typeface="Lucida Sans Unicode"/>
                <a:cs typeface="Lucida Sans Unicode"/>
              </a:rPr>
              <a:t>features</a:t>
            </a:r>
            <a:r>
              <a:rPr sz="10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10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10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0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17065" y="2407901"/>
            <a:ext cx="2149475" cy="616585"/>
          </a:xfrm>
          <a:custGeom>
            <a:avLst/>
            <a:gdLst/>
            <a:ahLst/>
            <a:cxnLst/>
            <a:rect l="l" t="t" r="r" b="b"/>
            <a:pathLst>
              <a:path w="2149475" h="616585">
                <a:moveTo>
                  <a:pt x="2018598" y="616384"/>
                </a:moveTo>
                <a:lnTo>
                  <a:pt x="0" y="616384"/>
                </a:lnTo>
                <a:lnTo>
                  <a:pt x="130396" y="308192"/>
                </a:lnTo>
                <a:lnTo>
                  <a:pt x="0" y="0"/>
                </a:lnTo>
                <a:lnTo>
                  <a:pt x="2018598" y="0"/>
                </a:lnTo>
                <a:lnTo>
                  <a:pt x="2148994" y="308192"/>
                </a:lnTo>
                <a:lnTo>
                  <a:pt x="2018598" y="616384"/>
                </a:lnTo>
                <a:close/>
              </a:path>
            </a:pathLst>
          </a:custGeom>
          <a:solidFill>
            <a:srgbClr val="218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751502" y="2500193"/>
            <a:ext cx="1480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2720" marR="5080" indent="-160020">
              <a:lnSpc>
                <a:spcPct val="120000"/>
              </a:lnSpc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Lucida Sans Unicode"/>
                <a:cs typeface="Lucida Sans Unicode"/>
              </a:rPr>
              <a:t>Easily</a:t>
            </a:r>
            <a:r>
              <a:rPr sz="10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FFFFFF"/>
                </a:solidFill>
                <a:latin typeface="Lucida Sans Unicode"/>
                <a:cs typeface="Lucida Sans Unicode"/>
              </a:rPr>
              <a:t>analyze</a:t>
            </a:r>
            <a:r>
              <a:rPr sz="10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10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 data </a:t>
            </a:r>
            <a:r>
              <a:rPr sz="10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10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FFFFFF"/>
                </a:solidFill>
                <a:latin typeface="Lucida Sans Unicode"/>
                <a:cs typeface="Lucida Sans Unicode"/>
              </a:rPr>
              <a:t>summarize</a:t>
            </a:r>
            <a:r>
              <a:rPr sz="10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it.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22643" y="2407901"/>
            <a:ext cx="2149475" cy="616585"/>
          </a:xfrm>
          <a:custGeom>
            <a:avLst/>
            <a:gdLst/>
            <a:ahLst/>
            <a:cxnLst/>
            <a:rect l="l" t="t" r="r" b="b"/>
            <a:pathLst>
              <a:path w="2149475" h="616585">
                <a:moveTo>
                  <a:pt x="2018599" y="616384"/>
                </a:moveTo>
                <a:lnTo>
                  <a:pt x="0" y="616384"/>
                </a:lnTo>
                <a:lnTo>
                  <a:pt x="130396" y="308192"/>
                </a:lnTo>
                <a:lnTo>
                  <a:pt x="0" y="0"/>
                </a:lnTo>
                <a:lnTo>
                  <a:pt x="2018599" y="0"/>
                </a:lnTo>
                <a:lnTo>
                  <a:pt x="2148995" y="308192"/>
                </a:lnTo>
                <a:lnTo>
                  <a:pt x="2018599" y="616384"/>
                </a:lnTo>
                <a:close/>
              </a:path>
            </a:pathLst>
          </a:custGeom>
          <a:solidFill>
            <a:srgbClr val="00A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937087" y="2484953"/>
            <a:ext cx="15208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510" marR="5080" indent="-131445">
              <a:lnSpc>
                <a:spcPct val="120000"/>
              </a:lnSpc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Lucida Sans Unicode"/>
                <a:cs typeface="Lucida Sans Unicode"/>
              </a:rPr>
              <a:t>Help</a:t>
            </a:r>
            <a:r>
              <a:rPr sz="10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10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FFFFFF"/>
                </a:solidFill>
                <a:latin typeface="Lucida Sans Unicode"/>
                <a:cs typeface="Lucida Sans Unicode"/>
              </a:rPr>
              <a:t>find</a:t>
            </a:r>
            <a:r>
              <a:rPr sz="10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10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FFFFFF"/>
                </a:solidFill>
                <a:latin typeface="Lucida Sans Unicode"/>
                <a:cs typeface="Lucida Sans Unicode"/>
              </a:rPr>
              <a:t>trend</a:t>
            </a:r>
            <a:r>
              <a:rPr sz="10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or </a:t>
            </a:r>
            <a:r>
              <a:rPr sz="1000" dirty="0">
                <a:solidFill>
                  <a:srgbClr val="FFFFFF"/>
                </a:solidFill>
                <a:latin typeface="Lucida Sans Unicode"/>
                <a:cs typeface="Lucida Sans Unicode"/>
              </a:rPr>
              <a:t>pattern</a:t>
            </a:r>
            <a:r>
              <a:rPr sz="10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10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10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data.</a:t>
            </a:r>
            <a:endParaRPr sz="1000">
              <a:latin typeface="Lucida Sans Unicode"/>
              <a:cs typeface="Lucida Sans Unicode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46147" y="1830067"/>
            <a:ext cx="8033326" cy="3120651"/>
            <a:chOff x="946147" y="1830067"/>
            <a:chExt cx="8033326" cy="3120651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6147" y="1830067"/>
              <a:ext cx="706126" cy="70612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15324" y="1899245"/>
              <a:ext cx="568325" cy="568325"/>
            </a:xfrm>
            <a:custGeom>
              <a:avLst/>
              <a:gdLst/>
              <a:ahLst/>
              <a:cxnLst/>
              <a:rect l="l" t="t" r="r" b="b"/>
              <a:pathLst>
                <a:path w="568325" h="568325">
                  <a:moveTo>
                    <a:pt x="283885" y="567770"/>
                  </a:moveTo>
                  <a:lnTo>
                    <a:pt x="237837" y="564055"/>
                  </a:lnTo>
                  <a:lnTo>
                    <a:pt x="194155" y="553298"/>
                  </a:lnTo>
                  <a:lnTo>
                    <a:pt x="153423" y="536084"/>
                  </a:lnTo>
                  <a:lnTo>
                    <a:pt x="116226" y="512997"/>
                  </a:lnTo>
                  <a:lnTo>
                    <a:pt x="83148" y="484622"/>
                  </a:lnTo>
                  <a:lnTo>
                    <a:pt x="54773" y="451544"/>
                  </a:lnTo>
                  <a:lnTo>
                    <a:pt x="31686" y="414347"/>
                  </a:lnTo>
                  <a:lnTo>
                    <a:pt x="14472" y="373615"/>
                  </a:lnTo>
                  <a:lnTo>
                    <a:pt x="3715" y="329933"/>
                  </a:lnTo>
                  <a:lnTo>
                    <a:pt x="0" y="283885"/>
                  </a:lnTo>
                  <a:lnTo>
                    <a:pt x="3605" y="239208"/>
                  </a:lnTo>
                  <a:lnTo>
                    <a:pt x="14472" y="194155"/>
                  </a:lnTo>
                  <a:lnTo>
                    <a:pt x="31686" y="153423"/>
                  </a:lnTo>
                  <a:lnTo>
                    <a:pt x="54773" y="116226"/>
                  </a:lnTo>
                  <a:lnTo>
                    <a:pt x="83148" y="83148"/>
                  </a:lnTo>
                  <a:lnTo>
                    <a:pt x="116226" y="54773"/>
                  </a:lnTo>
                  <a:lnTo>
                    <a:pt x="153423" y="31686"/>
                  </a:lnTo>
                  <a:lnTo>
                    <a:pt x="194155" y="14472"/>
                  </a:lnTo>
                  <a:lnTo>
                    <a:pt x="237837" y="3715"/>
                  </a:lnTo>
                  <a:lnTo>
                    <a:pt x="283885" y="0"/>
                  </a:lnTo>
                  <a:lnTo>
                    <a:pt x="328563" y="3536"/>
                  </a:lnTo>
                  <a:lnTo>
                    <a:pt x="371738" y="13935"/>
                  </a:lnTo>
                  <a:lnTo>
                    <a:pt x="412647" y="30880"/>
                  </a:lnTo>
                  <a:lnTo>
                    <a:pt x="450530" y="54057"/>
                  </a:lnTo>
                  <a:lnTo>
                    <a:pt x="484622" y="83148"/>
                  </a:lnTo>
                  <a:lnTo>
                    <a:pt x="513713" y="117240"/>
                  </a:lnTo>
                  <a:lnTo>
                    <a:pt x="536890" y="155123"/>
                  </a:lnTo>
                  <a:lnTo>
                    <a:pt x="553835" y="196033"/>
                  </a:lnTo>
                  <a:lnTo>
                    <a:pt x="564234" y="239208"/>
                  </a:lnTo>
                  <a:lnTo>
                    <a:pt x="567770" y="283885"/>
                  </a:lnTo>
                  <a:lnTo>
                    <a:pt x="564055" y="329933"/>
                  </a:lnTo>
                  <a:lnTo>
                    <a:pt x="553298" y="373615"/>
                  </a:lnTo>
                  <a:lnTo>
                    <a:pt x="536084" y="414347"/>
                  </a:lnTo>
                  <a:lnTo>
                    <a:pt x="512997" y="451544"/>
                  </a:lnTo>
                  <a:lnTo>
                    <a:pt x="484622" y="484622"/>
                  </a:lnTo>
                  <a:lnTo>
                    <a:pt x="451544" y="512997"/>
                  </a:lnTo>
                  <a:lnTo>
                    <a:pt x="414347" y="536084"/>
                  </a:lnTo>
                  <a:lnTo>
                    <a:pt x="373615" y="553298"/>
                  </a:lnTo>
                  <a:lnTo>
                    <a:pt x="329933" y="564055"/>
                  </a:lnTo>
                  <a:lnTo>
                    <a:pt x="283885" y="5677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38499" y="1830067"/>
              <a:ext cx="706126" cy="70612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207677" y="1899245"/>
              <a:ext cx="568325" cy="568325"/>
            </a:xfrm>
            <a:custGeom>
              <a:avLst/>
              <a:gdLst/>
              <a:ahLst/>
              <a:cxnLst/>
              <a:rect l="l" t="t" r="r" b="b"/>
              <a:pathLst>
                <a:path w="568325" h="568325">
                  <a:moveTo>
                    <a:pt x="283885" y="567770"/>
                  </a:moveTo>
                  <a:lnTo>
                    <a:pt x="237837" y="564055"/>
                  </a:lnTo>
                  <a:lnTo>
                    <a:pt x="194155" y="553298"/>
                  </a:lnTo>
                  <a:lnTo>
                    <a:pt x="153423" y="536084"/>
                  </a:lnTo>
                  <a:lnTo>
                    <a:pt x="116226" y="512997"/>
                  </a:lnTo>
                  <a:lnTo>
                    <a:pt x="83148" y="484622"/>
                  </a:lnTo>
                  <a:lnTo>
                    <a:pt x="54773" y="451544"/>
                  </a:lnTo>
                  <a:lnTo>
                    <a:pt x="31686" y="414347"/>
                  </a:lnTo>
                  <a:lnTo>
                    <a:pt x="14472" y="373615"/>
                  </a:lnTo>
                  <a:lnTo>
                    <a:pt x="3715" y="329933"/>
                  </a:lnTo>
                  <a:lnTo>
                    <a:pt x="0" y="283885"/>
                  </a:lnTo>
                  <a:lnTo>
                    <a:pt x="3605" y="239208"/>
                  </a:lnTo>
                  <a:lnTo>
                    <a:pt x="3715" y="237837"/>
                  </a:lnTo>
                  <a:lnTo>
                    <a:pt x="14472" y="194155"/>
                  </a:lnTo>
                  <a:lnTo>
                    <a:pt x="31686" y="153423"/>
                  </a:lnTo>
                  <a:lnTo>
                    <a:pt x="54773" y="116226"/>
                  </a:lnTo>
                  <a:lnTo>
                    <a:pt x="83148" y="83148"/>
                  </a:lnTo>
                  <a:lnTo>
                    <a:pt x="116226" y="54773"/>
                  </a:lnTo>
                  <a:lnTo>
                    <a:pt x="153423" y="31686"/>
                  </a:lnTo>
                  <a:lnTo>
                    <a:pt x="194155" y="14472"/>
                  </a:lnTo>
                  <a:lnTo>
                    <a:pt x="237837" y="3715"/>
                  </a:lnTo>
                  <a:lnTo>
                    <a:pt x="283885" y="0"/>
                  </a:lnTo>
                  <a:lnTo>
                    <a:pt x="328562" y="3536"/>
                  </a:lnTo>
                  <a:lnTo>
                    <a:pt x="371737" y="13935"/>
                  </a:lnTo>
                  <a:lnTo>
                    <a:pt x="412647" y="30880"/>
                  </a:lnTo>
                  <a:lnTo>
                    <a:pt x="450530" y="54057"/>
                  </a:lnTo>
                  <a:lnTo>
                    <a:pt x="484622" y="83148"/>
                  </a:lnTo>
                  <a:lnTo>
                    <a:pt x="513714" y="117240"/>
                  </a:lnTo>
                  <a:lnTo>
                    <a:pt x="536890" y="155123"/>
                  </a:lnTo>
                  <a:lnTo>
                    <a:pt x="553835" y="196033"/>
                  </a:lnTo>
                  <a:lnTo>
                    <a:pt x="564234" y="239208"/>
                  </a:lnTo>
                  <a:lnTo>
                    <a:pt x="567770" y="283885"/>
                  </a:lnTo>
                  <a:lnTo>
                    <a:pt x="564055" y="329933"/>
                  </a:lnTo>
                  <a:lnTo>
                    <a:pt x="553298" y="373615"/>
                  </a:lnTo>
                  <a:lnTo>
                    <a:pt x="536084" y="414347"/>
                  </a:lnTo>
                  <a:lnTo>
                    <a:pt x="512997" y="451544"/>
                  </a:lnTo>
                  <a:lnTo>
                    <a:pt x="484622" y="484622"/>
                  </a:lnTo>
                  <a:lnTo>
                    <a:pt x="451544" y="512997"/>
                  </a:lnTo>
                  <a:lnTo>
                    <a:pt x="414347" y="536084"/>
                  </a:lnTo>
                  <a:lnTo>
                    <a:pt x="373615" y="553298"/>
                  </a:lnTo>
                  <a:lnTo>
                    <a:pt x="329933" y="564055"/>
                  </a:lnTo>
                  <a:lnTo>
                    <a:pt x="283885" y="5677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41288" y="1830067"/>
              <a:ext cx="706126" cy="70612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310465" y="1899245"/>
              <a:ext cx="568325" cy="568325"/>
            </a:xfrm>
            <a:custGeom>
              <a:avLst/>
              <a:gdLst/>
              <a:ahLst/>
              <a:cxnLst/>
              <a:rect l="l" t="t" r="r" b="b"/>
              <a:pathLst>
                <a:path w="568325" h="568325">
                  <a:moveTo>
                    <a:pt x="283885" y="567770"/>
                  </a:moveTo>
                  <a:lnTo>
                    <a:pt x="237837" y="564055"/>
                  </a:lnTo>
                  <a:lnTo>
                    <a:pt x="194155" y="553298"/>
                  </a:lnTo>
                  <a:lnTo>
                    <a:pt x="153423" y="536084"/>
                  </a:lnTo>
                  <a:lnTo>
                    <a:pt x="116226" y="512997"/>
                  </a:lnTo>
                  <a:lnTo>
                    <a:pt x="83148" y="484622"/>
                  </a:lnTo>
                  <a:lnTo>
                    <a:pt x="54773" y="451544"/>
                  </a:lnTo>
                  <a:lnTo>
                    <a:pt x="31686" y="414347"/>
                  </a:lnTo>
                  <a:lnTo>
                    <a:pt x="14472" y="373615"/>
                  </a:lnTo>
                  <a:lnTo>
                    <a:pt x="3715" y="329933"/>
                  </a:lnTo>
                  <a:lnTo>
                    <a:pt x="0" y="283885"/>
                  </a:lnTo>
                  <a:lnTo>
                    <a:pt x="3605" y="239208"/>
                  </a:lnTo>
                  <a:lnTo>
                    <a:pt x="14472" y="194155"/>
                  </a:lnTo>
                  <a:lnTo>
                    <a:pt x="31686" y="153423"/>
                  </a:lnTo>
                  <a:lnTo>
                    <a:pt x="54773" y="116226"/>
                  </a:lnTo>
                  <a:lnTo>
                    <a:pt x="83148" y="83148"/>
                  </a:lnTo>
                  <a:lnTo>
                    <a:pt x="116226" y="54773"/>
                  </a:lnTo>
                  <a:lnTo>
                    <a:pt x="153423" y="31686"/>
                  </a:lnTo>
                  <a:lnTo>
                    <a:pt x="194155" y="14472"/>
                  </a:lnTo>
                  <a:lnTo>
                    <a:pt x="237837" y="3715"/>
                  </a:lnTo>
                  <a:lnTo>
                    <a:pt x="283885" y="0"/>
                  </a:lnTo>
                  <a:lnTo>
                    <a:pt x="328562" y="3536"/>
                  </a:lnTo>
                  <a:lnTo>
                    <a:pt x="371737" y="13935"/>
                  </a:lnTo>
                  <a:lnTo>
                    <a:pt x="412647" y="30880"/>
                  </a:lnTo>
                  <a:lnTo>
                    <a:pt x="450530" y="54057"/>
                  </a:lnTo>
                  <a:lnTo>
                    <a:pt x="484622" y="83148"/>
                  </a:lnTo>
                  <a:lnTo>
                    <a:pt x="513713" y="117240"/>
                  </a:lnTo>
                  <a:lnTo>
                    <a:pt x="536890" y="155123"/>
                  </a:lnTo>
                  <a:lnTo>
                    <a:pt x="553835" y="196033"/>
                  </a:lnTo>
                  <a:lnTo>
                    <a:pt x="564234" y="239208"/>
                  </a:lnTo>
                  <a:lnTo>
                    <a:pt x="567770" y="283885"/>
                  </a:lnTo>
                  <a:lnTo>
                    <a:pt x="564055" y="329933"/>
                  </a:lnTo>
                  <a:lnTo>
                    <a:pt x="553298" y="373615"/>
                  </a:lnTo>
                  <a:lnTo>
                    <a:pt x="536084" y="414347"/>
                  </a:lnTo>
                  <a:lnTo>
                    <a:pt x="512997" y="451544"/>
                  </a:lnTo>
                  <a:lnTo>
                    <a:pt x="484622" y="484622"/>
                  </a:lnTo>
                  <a:lnTo>
                    <a:pt x="451544" y="512997"/>
                  </a:lnTo>
                  <a:lnTo>
                    <a:pt x="414347" y="536084"/>
                  </a:lnTo>
                  <a:lnTo>
                    <a:pt x="373615" y="553298"/>
                  </a:lnTo>
                  <a:lnTo>
                    <a:pt x="329933" y="564055"/>
                  </a:lnTo>
                  <a:lnTo>
                    <a:pt x="283885" y="5677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44078" y="1830067"/>
              <a:ext cx="706126" cy="70612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413256" y="1899245"/>
              <a:ext cx="568325" cy="568325"/>
            </a:xfrm>
            <a:custGeom>
              <a:avLst/>
              <a:gdLst/>
              <a:ahLst/>
              <a:cxnLst/>
              <a:rect l="l" t="t" r="r" b="b"/>
              <a:pathLst>
                <a:path w="568325" h="568325">
                  <a:moveTo>
                    <a:pt x="283885" y="567770"/>
                  </a:moveTo>
                  <a:lnTo>
                    <a:pt x="237837" y="564055"/>
                  </a:lnTo>
                  <a:lnTo>
                    <a:pt x="194155" y="553298"/>
                  </a:lnTo>
                  <a:lnTo>
                    <a:pt x="153423" y="536084"/>
                  </a:lnTo>
                  <a:lnTo>
                    <a:pt x="116226" y="512997"/>
                  </a:lnTo>
                  <a:lnTo>
                    <a:pt x="83148" y="484622"/>
                  </a:lnTo>
                  <a:lnTo>
                    <a:pt x="54773" y="451544"/>
                  </a:lnTo>
                  <a:lnTo>
                    <a:pt x="31686" y="414347"/>
                  </a:lnTo>
                  <a:lnTo>
                    <a:pt x="14472" y="373615"/>
                  </a:lnTo>
                  <a:lnTo>
                    <a:pt x="3715" y="329933"/>
                  </a:lnTo>
                  <a:lnTo>
                    <a:pt x="0" y="283885"/>
                  </a:lnTo>
                  <a:lnTo>
                    <a:pt x="3605" y="239208"/>
                  </a:lnTo>
                  <a:lnTo>
                    <a:pt x="14472" y="194155"/>
                  </a:lnTo>
                  <a:lnTo>
                    <a:pt x="31686" y="153423"/>
                  </a:lnTo>
                  <a:lnTo>
                    <a:pt x="54773" y="116226"/>
                  </a:lnTo>
                  <a:lnTo>
                    <a:pt x="83148" y="83148"/>
                  </a:lnTo>
                  <a:lnTo>
                    <a:pt x="116226" y="54773"/>
                  </a:lnTo>
                  <a:lnTo>
                    <a:pt x="153423" y="31686"/>
                  </a:lnTo>
                  <a:lnTo>
                    <a:pt x="194155" y="14472"/>
                  </a:lnTo>
                  <a:lnTo>
                    <a:pt x="237837" y="3715"/>
                  </a:lnTo>
                  <a:lnTo>
                    <a:pt x="283885" y="0"/>
                  </a:lnTo>
                  <a:lnTo>
                    <a:pt x="328562" y="3536"/>
                  </a:lnTo>
                  <a:lnTo>
                    <a:pt x="371737" y="13935"/>
                  </a:lnTo>
                  <a:lnTo>
                    <a:pt x="412647" y="30880"/>
                  </a:lnTo>
                  <a:lnTo>
                    <a:pt x="450530" y="54057"/>
                  </a:lnTo>
                  <a:lnTo>
                    <a:pt x="484622" y="83148"/>
                  </a:lnTo>
                  <a:lnTo>
                    <a:pt x="513713" y="117240"/>
                  </a:lnTo>
                  <a:lnTo>
                    <a:pt x="536890" y="155123"/>
                  </a:lnTo>
                  <a:lnTo>
                    <a:pt x="553835" y="196033"/>
                  </a:lnTo>
                  <a:lnTo>
                    <a:pt x="564234" y="239208"/>
                  </a:lnTo>
                  <a:lnTo>
                    <a:pt x="567771" y="283885"/>
                  </a:lnTo>
                  <a:lnTo>
                    <a:pt x="564055" y="329933"/>
                  </a:lnTo>
                  <a:lnTo>
                    <a:pt x="553298" y="373615"/>
                  </a:lnTo>
                  <a:lnTo>
                    <a:pt x="536084" y="414347"/>
                  </a:lnTo>
                  <a:lnTo>
                    <a:pt x="512997" y="451544"/>
                  </a:lnTo>
                  <a:lnTo>
                    <a:pt x="484622" y="484622"/>
                  </a:lnTo>
                  <a:lnTo>
                    <a:pt x="451544" y="512997"/>
                  </a:lnTo>
                  <a:lnTo>
                    <a:pt x="414347" y="536084"/>
                  </a:lnTo>
                  <a:lnTo>
                    <a:pt x="373615" y="553298"/>
                  </a:lnTo>
                  <a:lnTo>
                    <a:pt x="329933" y="564055"/>
                  </a:lnTo>
                  <a:lnTo>
                    <a:pt x="283885" y="5677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8964" y="2022884"/>
              <a:ext cx="320491" cy="32049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31316" y="2022884"/>
              <a:ext cx="320491" cy="32049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34105" y="2022884"/>
              <a:ext cx="320491" cy="32049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36895" y="2022884"/>
              <a:ext cx="320491" cy="32049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581973" y="4675128"/>
              <a:ext cx="5397500" cy="275590"/>
            </a:xfrm>
            <a:custGeom>
              <a:avLst/>
              <a:gdLst/>
              <a:ahLst/>
              <a:cxnLst/>
              <a:rect l="l" t="t" r="r" b="b"/>
              <a:pathLst>
                <a:path w="5397500" h="275589">
                  <a:moveTo>
                    <a:pt x="5397021" y="275006"/>
                  </a:moveTo>
                  <a:lnTo>
                    <a:pt x="0" y="275006"/>
                  </a:lnTo>
                  <a:lnTo>
                    <a:pt x="0" y="0"/>
                  </a:lnTo>
                  <a:lnTo>
                    <a:pt x="5397021" y="0"/>
                  </a:lnTo>
                  <a:lnTo>
                    <a:pt x="5397021" y="2750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581973" y="4675128"/>
              <a:ext cx="5397500" cy="275590"/>
            </a:xfrm>
            <a:custGeom>
              <a:avLst/>
              <a:gdLst/>
              <a:ahLst/>
              <a:cxnLst/>
              <a:rect l="l" t="t" r="r" b="b"/>
              <a:pathLst>
                <a:path w="5397500" h="275589">
                  <a:moveTo>
                    <a:pt x="0" y="0"/>
                  </a:moveTo>
                  <a:lnTo>
                    <a:pt x="5397021" y="0"/>
                  </a:lnTo>
                  <a:lnTo>
                    <a:pt x="5397021" y="275006"/>
                  </a:lnTo>
                  <a:lnTo>
                    <a:pt x="0" y="275006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spc="-10" dirty="0"/>
              <a:t>zepanalytics.com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910601"/>
              <a:ext cx="6366510" cy="1839595"/>
            </a:xfrm>
            <a:custGeom>
              <a:avLst/>
              <a:gdLst/>
              <a:ahLst/>
              <a:cxnLst/>
              <a:rect l="l" t="t" r="r" b="b"/>
              <a:pathLst>
                <a:path w="6366510" h="1839595">
                  <a:moveTo>
                    <a:pt x="6366076" y="1839594"/>
                  </a:moveTo>
                  <a:lnTo>
                    <a:pt x="0" y="1839594"/>
                  </a:lnTo>
                  <a:lnTo>
                    <a:pt x="0" y="0"/>
                  </a:lnTo>
                  <a:lnTo>
                    <a:pt x="6366076" y="0"/>
                  </a:lnTo>
                  <a:lnTo>
                    <a:pt x="6366076" y="1839594"/>
                  </a:lnTo>
                  <a:close/>
                </a:path>
              </a:pathLst>
            </a:custGeom>
            <a:solidFill>
              <a:srgbClr val="00A1CC">
                <a:alpha val="8392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3798" y="4688173"/>
              <a:ext cx="186899" cy="1868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0" y="1910601"/>
            <a:ext cx="6366510" cy="1839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89"/>
              </a:spcBef>
            </a:pPr>
            <a:endParaRPr sz="2400">
              <a:latin typeface="Times New Roman"/>
              <a:cs typeface="Times New Roman"/>
            </a:endParaRPr>
          </a:p>
          <a:p>
            <a:pPr marL="399415">
              <a:lnSpc>
                <a:spcPct val="100000"/>
              </a:lnSpc>
            </a:pPr>
            <a:r>
              <a:rPr sz="2400" spc="-125" dirty="0">
                <a:solidFill>
                  <a:srgbClr val="FFFFFF"/>
                </a:solidFill>
                <a:latin typeface="Arial Black"/>
                <a:cs typeface="Arial Black"/>
              </a:rPr>
              <a:t>Steps</a:t>
            </a:r>
            <a:r>
              <a:rPr sz="2400" spc="-26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Arial Black"/>
                <a:cs typeface="Arial Black"/>
              </a:rPr>
              <a:t>involved</a:t>
            </a:r>
            <a:r>
              <a:rPr sz="2400" spc="-254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400" spc="-55" dirty="0">
                <a:solidFill>
                  <a:srgbClr val="FFFFFF"/>
                </a:solidFill>
                <a:latin typeface="Arial Black"/>
                <a:cs typeface="Arial Black"/>
              </a:rPr>
              <a:t>in</a:t>
            </a:r>
            <a:r>
              <a:rPr sz="2400" spc="-26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Black"/>
                <a:cs typeface="Arial Black"/>
              </a:rPr>
              <a:t>EDA</a:t>
            </a:r>
            <a:endParaRPr sz="2400">
              <a:latin typeface="Arial Black"/>
              <a:cs typeface="Arial Black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0050" y="2118926"/>
            <a:ext cx="552447" cy="552447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spc="-10" dirty="0"/>
              <a:t>zepanalytics.com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44629" y="451938"/>
            <a:ext cx="7809865" cy="4239895"/>
            <a:chOff x="1244629" y="451938"/>
            <a:chExt cx="7809865" cy="4239895"/>
          </a:xfrm>
        </p:grpSpPr>
        <p:sp>
          <p:nvSpPr>
            <p:cNvPr id="3" name="object 3"/>
            <p:cNvSpPr/>
            <p:nvPr/>
          </p:nvSpPr>
          <p:spPr>
            <a:xfrm>
              <a:off x="1325701" y="1845321"/>
              <a:ext cx="1330325" cy="726440"/>
            </a:xfrm>
            <a:custGeom>
              <a:avLst/>
              <a:gdLst/>
              <a:ahLst/>
              <a:cxnLst/>
              <a:rect l="l" t="t" r="r" b="b"/>
              <a:pathLst>
                <a:path w="1330325" h="726439">
                  <a:moveTo>
                    <a:pt x="1329920" y="726429"/>
                  </a:moveTo>
                  <a:lnTo>
                    <a:pt x="1293267" y="726429"/>
                  </a:lnTo>
                  <a:lnTo>
                    <a:pt x="1293267" y="486958"/>
                  </a:lnTo>
                  <a:lnTo>
                    <a:pt x="1288248" y="443139"/>
                  </a:lnTo>
                  <a:lnTo>
                    <a:pt x="1273933" y="400904"/>
                  </a:lnTo>
                  <a:lnTo>
                    <a:pt x="1251438" y="362129"/>
                  </a:lnTo>
                  <a:lnTo>
                    <a:pt x="1221875" y="328691"/>
                  </a:lnTo>
                  <a:lnTo>
                    <a:pt x="1186360" y="302466"/>
                  </a:lnTo>
                  <a:lnTo>
                    <a:pt x="771562" y="62995"/>
                  </a:lnTo>
                  <a:lnTo>
                    <a:pt x="731091" y="45401"/>
                  </a:lnTo>
                  <a:lnTo>
                    <a:pt x="687365" y="36604"/>
                  </a:lnTo>
                  <a:lnTo>
                    <a:pt x="642555" y="36604"/>
                  </a:lnTo>
                  <a:lnTo>
                    <a:pt x="598829" y="45401"/>
                  </a:lnTo>
                  <a:lnTo>
                    <a:pt x="558358" y="62995"/>
                  </a:lnTo>
                  <a:lnTo>
                    <a:pt x="143560" y="302466"/>
                  </a:lnTo>
                  <a:lnTo>
                    <a:pt x="107810" y="328633"/>
                  </a:lnTo>
                  <a:lnTo>
                    <a:pt x="78219" y="361954"/>
                  </a:lnTo>
                  <a:lnTo>
                    <a:pt x="55811" y="400641"/>
                  </a:lnTo>
                  <a:lnTo>
                    <a:pt x="41614" y="442905"/>
                  </a:lnTo>
                  <a:lnTo>
                    <a:pt x="36653" y="486958"/>
                  </a:lnTo>
                  <a:lnTo>
                    <a:pt x="36653" y="726429"/>
                  </a:lnTo>
                  <a:lnTo>
                    <a:pt x="0" y="726429"/>
                  </a:lnTo>
                  <a:lnTo>
                    <a:pt x="0" y="486958"/>
                  </a:lnTo>
                  <a:lnTo>
                    <a:pt x="5805" y="435257"/>
                  </a:lnTo>
                  <a:lnTo>
                    <a:pt x="22402" y="385637"/>
                  </a:lnTo>
                  <a:lnTo>
                    <a:pt x="48558" y="340181"/>
                  </a:lnTo>
                  <a:lnTo>
                    <a:pt x="83042" y="300971"/>
                  </a:lnTo>
                  <a:lnTo>
                    <a:pt x="124622" y="270089"/>
                  </a:lnTo>
                  <a:lnTo>
                    <a:pt x="540031" y="31229"/>
                  </a:lnTo>
                  <a:lnTo>
                    <a:pt x="587481" y="10409"/>
                  </a:lnTo>
                  <a:lnTo>
                    <a:pt x="638713" y="0"/>
                  </a:lnTo>
                  <a:lnTo>
                    <a:pt x="691207" y="0"/>
                  </a:lnTo>
                  <a:lnTo>
                    <a:pt x="742439" y="10409"/>
                  </a:lnTo>
                  <a:lnTo>
                    <a:pt x="789889" y="31229"/>
                  </a:lnTo>
                  <a:lnTo>
                    <a:pt x="1204686" y="270700"/>
                  </a:lnTo>
                  <a:lnTo>
                    <a:pt x="1246565" y="301343"/>
                  </a:lnTo>
                  <a:lnTo>
                    <a:pt x="1281229" y="340489"/>
                  </a:lnTo>
                  <a:lnTo>
                    <a:pt x="1307479" y="385940"/>
                  </a:lnTo>
                  <a:lnTo>
                    <a:pt x="1324110" y="435496"/>
                  </a:lnTo>
                  <a:lnTo>
                    <a:pt x="1329920" y="486958"/>
                  </a:lnTo>
                  <a:lnTo>
                    <a:pt x="1329920" y="726429"/>
                  </a:lnTo>
                  <a:close/>
                </a:path>
              </a:pathLst>
            </a:custGeom>
            <a:solidFill>
              <a:srgbClr val="4A6F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618968" y="2571749"/>
              <a:ext cx="1330325" cy="726440"/>
            </a:xfrm>
            <a:custGeom>
              <a:avLst/>
              <a:gdLst/>
              <a:ahLst/>
              <a:cxnLst/>
              <a:rect l="l" t="t" r="r" b="b"/>
              <a:pathLst>
                <a:path w="1330325" h="726439">
                  <a:moveTo>
                    <a:pt x="691207" y="726429"/>
                  </a:moveTo>
                  <a:lnTo>
                    <a:pt x="638713" y="726429"/>
                  </a:lnTo>
                  <a:lnTo>
                    <a:pt x="587481" y="716019"/>
                  </a:lnTo>
                  <a:lnTo>
                    <a:pt x="540031" y="695200"/>
                  </a:lnTo>
                  <a:lnTo>
                    <a:pt x="125233" y="455728"/>
                  </a:lnTo>
                  <a:lnTo>
                    <a:pt x="83355" y="425086"/>
                  </a:lnTo>
                  <a:lnTo>
                    <a:pt x="48691" y="385940"/>
                  </a:lnTo>
                  <a:lnTo>
                    <a:pt x="22441" y="340489"/>
                  </a:lnTo>
                  <a:lnTo>
                    <a:pt x="5810" y="290933"/>
                  </a:lnTo>
                  <a:lnTo>
                    <a:pt x="0" y="239471"/>
                  </a:lnTo>
                  <a:lnTo>
                    <a:pt x="0" y="0"/>
                  </a:lnTo>
                  <a:lnTo>
                    <a:pt x="36653" y="0"/>
                  </a:lnTo>
                  <a:lnTo>
                    <a:pt x="36653" y="239471"/>
                  </a:lnTo>
                  <a:lnTo>
                    <a:pt x="41672" y="283289"/>
                  </a:lnTo>
                  <a:lnTo>
                    <a:pt x="55987" y="325524"/>
                  </a:lnTo>
                  <a:lnTo>
                    <a:pt x="78483" y="364299"/>
                  </a:lnTo>
                  <a:lnTo>
                    <a:pt x="108045" y="397737"/>
                  </a:lnTo>
                  <a:lnTo>
                    <a:pt x="143560" y="423962"/>
                  </a:lnTo>
                  <a:lnTo>
                    <a:pt x="558359" y="663434"/>
                  </a:lnTo>
                  <a:lnTo>
                    <a:pt x="598830" y="681028"/>
                  </a:lnTo>
                  <a:lnTo>
                    <a:pt x="642555" y="689824"/>
                  </a:lnTo>
                  <a:lnTo>
                    <a:pt x="687365" y="689824"/>
                  </a:lnTo>
                  <a:lnTo>
                    <a:pt x="731091" y="681028"/>
                  </a:lnTo>
                  <a:lnTo>
                    <a:pt x="771562" y="663434"/>
                  </a:lnTo>
                  <a:lnTo>
                    <a:pt x="1186360" y="423962"/>
                  </a:lnTo>
                  <a:lnTo>
                    <a:pt x="1222110" y="397796"/>
                  </a:lnTo>
                  <a:lnTo>
                    <a:pt x="1251701" y="364475"/>
                  </a:lnTo>
                  <a:lnTo>
                    <a:pt x="1274109" y="325788"/>
                  </a:lnTo>
                  <a:lnTo>
                    <a:pt x="1288306" y="283524"/>
                  </a:lnTo>
                  <a:lnTo>
                    <a:pt x="1293267" y="239471"/>
                  </a:lnTo>
                  <a:lnTo>
                    <a:pt x="1293267" y="0"/>
                  </a:lnTo>
                  <a:lnTo>
                    <a:pt x="1329920" y="0"/>
                  </a:lnTo>
                  <a:lnTo>
                    <a:pt x="1329920" y="239471"/>
                  </a:lnTo>
                  <a:lnTo>
                    <a:pt x="1324051" y="290874"/>
                  </a:lnTo>
                  <a:lnTo>
                    <a:pt x="1307303" y="340313"/>
                  </a:lnTo>
                  <a:lnTo>
                    <a:pt x="1280966" y="385676"/>
                  </a:lnTo>
                  <a:lnTo>
                    <a:pt x="1246330" y="424852"/>
                  </a:lnTo>
                  <a:lnTo>
                    <a:pt x="1204687" y="455728"/>
                  </a:lnTo>
                  <a:lnTo>
                    <a:pt x="789889" y="695200"/>
                  </a:lnTo>
                  <a:lnTo>
                    <a:pt x="742439" y="716019"/>
                  </a:lnTo>
                  <a:lnTo>
                    <a:pt x="691207" y="726429"/>
                  </a:lnTo>
                  <a:close/>
                </a:path>
              </a:pathLst>
            </a:custGeom>
            <a:solidFill>
              <a:srgbClr val="218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12236" y="1844748"/>
              <a:ext cx="1330325" cy="727075"/>
            </a:xfrm>
            <a:custGeom>
              <a:avLst/>
              <a:gdLst/>
              <a:ahLst/>
              <a:cxnLst/>
              <a:rect l="l" t="t" r="r" b="b"/>
              <a:pathLst>
                <a:path w="1330325" h="727075">
                  <a:moveTo>
                    <a:pt x="1329920" y="727000"/>
                  </a:moveTo>
                  <a:lnTo>
                    <a:pt x="1293266" y="727000"/>
                  </a:lnTo>
                  <a:lnTo>
                    <a:pt x="1293266" y="487529"/>
                  </a:lnTo>
                  <a:lnTo>
                    <a:pt x="1288247" y="443711"/>
                  </a:lnTo>
                  <a:lnTo>
                    <a:pt x="1273933" y="401476"/>
                  </a:lnTo>
                  <a:lnTo>
                    <a:pt x="1251437" y="362701"/>
                  </a:lnTo>
                  <a:lnTo>
                    <a:pt x="1221875" y="329263"/>
                  </a:lnTo>
                  <a:lnTo>
                    <a:pt x="1186359" y="303038"/>
                  </a:lnTo>
                  <a:lnTo>
                    <a:pt x="771562" y="63567"/>
                  </a:lnTo>
                  <a:lnTo>
                    <a:pt x="731091" y="45973"/>
                  </a:lnTo>
                  <a:lnTo>
                    <a:pt x="687365" y="37177"/>
                  </a:lnTo>
                  <a:lnTo>
                    <a:pt x="642555" y="37177"/>
                  </a:lnTo>
                  <a:lnTo>
                    <a:pt x="598829" y="45973"/>
                  </a:lnTo>
                  <a:lnTo>
                    <a:pt x="558358" y="63567"/>
                  </a:lnTo>
                  <a:lnTo>
                    <a:pt x="143560" y="303038"/>
                  </a:lnTo>
                  <a:lnTo>
                    <a:pt x="107811" y="329204"/>
                  </a:lnTo>
                  <a:lnTo>
                    <a:pt x="78219" y="362525"/>
                  </a:lnTo>
                  <a:lnTo>
                    <a:pt x="55811" y="401212"/>
                  </a:lnTo>
                  <a:lnTo>
                    <a:pt x="41614" y="443476"/>
                  </a:lnTo>
                  <a:lnTo>
                    <a:pt x="36653" y="487529"/>
                  </a:lnTo>
                  <a:lnTo>
                    <a:pt x="36653" y="727000"/>
                  </a:lnTo>
                  <a:lnTo>
                    <a:pt x="0" y="727000"/>
                  </a:lnTo>
                  <a:lnTo>
                    <a:pt x="0" y="486918"/>
                  </a:lnTo>
                  <a:lnTo>
                    <a:pt x="5869" y="435515"/>
                  </a:lnTo>
                  <a:lnTo>
                    <a:pt x="22617" y="386076"/>
                  </a:lnTo>
                  <a:lnTo>
                    <a:pt x="48954" y="340713"/>
                  </a:lnTo>
                  <a:lnTo>
                    <a:pt x="83590" y="301538"/>
                  </a:lnTo>
                  <a:lnTo>
                    <a:pt x="125233" y="270661"/>
                  </a:lnTo>
                  <a:lnTo>
                    <a:pt x="540031" y="31190"/>
                  </a:lnTo>
                  <a:lnTo>
                    <a:pt x="587481" y="10375"/>
                  </a:lnTo>
                  <a:lnTo>
                    <a:pt x="638713" y="0"/>
                  </a:lnTo>
                  <a:lnTo>
                    <a:pt x="691207" y="92"/>
                  </a:lnTo>
                  <a:lnTo>
                    <a:pt x="742439" y="10683"/>
                  </a:lnTo>
                  <a:lnTo>
                    <a:pt x="789888" y="31800"/>
                  </a:lnTo>
                  <a:lnTo>
                    <a:pt x="1204686" y="271271"/>
                  </a:lnTo>
                  <a:lnTo>
                    <a:pt x="1246565" y="301914"/>
                  </a:lnTo>
                  <a:lnTo>
                    <a:pt x="1281230" y="341060"/>
                  </a:lnTo>
                  <a:lnTo>
                    <a:pt x="1307479" y="386511"/>
                  </a:lnTo>
                  <a:lnTo>
                    <a:pt x="1324110" y="436067"/>
                  </a:lnTo>
                  <a:lnTo>
                    <a:pt x="1329920" y="487529"/>
                  </a:lnTo>
                  <a:lnTo>
                    <a:pt x="1329920" y="727000"/>
                  </a:lnTo>
                  <a:close/>
                </a:path>
              </a:pathLst>
            </a:custGeom>
            <a:solidFill>
              <a:srgbClr val="4A6F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205502" y="2571749"/>
              <a:ext cx="1330325" cy="726440"/>
            </a:xfrm>
            <a:custGeom>
              <a:avLst/>
              <a:gdLst/>
              <a:ahLst/>
              <a:cxnLst/>
              <a:rect l="l" t="t" r="r" b="b"/>
              <a:pathLst>
                <a:path w="1330325" h="726439">
                  <a:moveTo>
                    <a:pt x="691207" y="726429"/>
                  </a:moveTo>
                  <a:lnTo>
                    <a:pt x="638714" y="726429"/>
                  </a:lnTo>
                  <a:lnTo>
                    <a:pt x="587482" y="716019"/>
                  </a:lnTo>
                  <a:lnTo>
                    <a:pt x="540032" y="695200"/>
                  </a:lnTo>
                  <a:lnTo>
                    <a:pt x="125233" y="455728"/>
                  </a:lnTo>
                  <a:lnTo>
                    <a:pt x="83355" y="425086"/>
                  </a:lnTo>
                  <a:lnTo>
                    <a:pt x="48691" y="385940"/>
                  </a:lnTo>
                  <a:lnTo>
                    <a:pt x="22442" y="340489"/>
                  </a:lnTo>
                  <a:lnTo>
                    <a:pt x="5810" y="290933"/>
                  </a:lnTo>
                  <a:lnTo>
                    <a:pt x="0" y="239471"/>
                  </a:lnTo>
                  <a:lnTo>
                    <a:pt x="0" y="0"/>
                  </a:lnTo>
                  <a:lnTo>
                    <a:pt x="36653" y="0"/>
                  </a:lnTo>
                  <a:lnTo>
                    <a:pt x="36653" y="239471"/>
                  </a:lnTo>
                  <a:lnTo>
                    <a:pt x="41672" y="283289"/>
                  </a:lnTo>
                  <a:lnTo>
                    <a:pt x="55987" y="325524"/>
                  </a:lnTo>
                  <a:lnTo>
                    <a:pt x="78483" y="364299"/>
                  </a:lnTo>
                  <a:lnTo>
                    <a:pt x="108045" y="397737"/>
                  </a:lnTo>
                  <a:lnTo>
                    <a:pt x="143560" y="423962"/>
                  </a:lnTo>
                  <a:lnTo>
                    <a:pt x="558359" y="663434"/>
                  </a:lnTo>
                  <a:lnTo>
                    <a:pt x="598830" y="681028"/>
                  </a:lnTo>
                  <a:lnTo>
                    <a:pt x="642555" y="689824"/>
                  </a:lnTo>
                  <a:lnTo>
                    <a:pt x="687365" y="689824"/>
                  </a:lnTo>
                  <a:lnTo>
                    <a:pt x="731091" y="681028"/>
                  </a:lnTo>
                  <a:lnTo>
                    <a:pt x="771562" y="663434"/>
                  </a:lnTo>
                  <a:lnTo>
                    <a:pt x="1186360" y="423962"/>
                  </a:lnTo>
                  <a:lnTo>
                    <a:pt x="1222110" y="397796"/>
                  </a:lnTo>
                  <a:lnTo>
                    <a:pt x="1251701" y="364475"/>
                  </a:lnTo>
                  <a:lnTo>
                    <a:pt x="1274109" y="325788"/>
                  </a:lnTo>
                  <a:lnTo>
                    <a:pt x="1288306" y="283524"/>
                  </a:lnTo>
                  <a:lnTo>
                    <a:pt x="1293267" y="239471"/>
                  </a:lnTo>
                  <a:lnTo>
                    <a:pt x="1293267" y="0"/>
                  </a:lnTo>
                  <a:lnTo>
                    <a:pt x="1329920" y="0"/>
                  </a:lnTo>
                  <a:lnTo>
                    <a:pt x="1329920" y="239471"/>
                  </a:lnTo>
                  <a:lnTo>
                    <a:pt x="1324051" y="290874"/>
                  </a:lnTo>
                  <a:lnTo>
                    <a:pt x="1307302" y="340313"/>
                  </a:lnTo>
                  <a:lnTo>
                    <a:pt x="1280966" y="385676"/>
                  </a:lnTo>
                  <a:lnTo>
                    <a:pt x="1246330" y="424852"/>
                  </a:lnTo>
                  <a:lnTo>
                    <a:pt x="1204687" y="455728"/>
                  </a:lnTo>
                  <a:lnTo>
                    <a:pt x="789889" y="695200"/>
                  </a:lnTo>
                  <a:lnTo>
                    <a:pt x="742439" y="716019"/>
                  </a:lnTo>
                  <a:lnTo>
                    <a:pt x="691207" y="726429"/>
                  </a:lnTo>
                  <a:close/>
                </a:path>
              </a:pathLst>
            </a:custGeom>
            <a:solidFill>
              <a:srgbClr val="218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498769" y="1844709"/>
              <a:ext cx="1330325" cy="727075"/>
            </a:xfrm>
            <a:custGeom>
              <a:avLst/>
              <a:gdLst/>
              <a:ahLst/>
              <a:cxnLst/>
              <a:rect l="l" t="t" r="r" b="b"/>
              <a:pathLst>
                <a:path w="1330325" h="727075">
                  <a:moveTo>
                    <a:pt x="1329921" y="727039"/>
                  </a:moveTo>
                  <a:lnTo>
                    <a:pt x="1293267" y="727039"/>
                  </a:lnTo>
                  <a:lnTo>
                    <a:pt x="1293267" y="487568"/>
                  </a:lnTo>
                  <a:lnTo>
                    <a:pt x="1288248" y="443750"/>
                  </a:lnTo>
                  <a:lnTo>
                    <a:pt x="1273933" y="401515"/>
                  </a:lnTo>
                  <a:lnTo>
                    <a:pt x="1251438" y="362740"/>
                  </a:lnTo>
                  <a:lnTo>
                    <a:pt x="1221875" y="329302"/>
                  </a:lnTo>
                  <a:lnTo>
                    <a:pt x="1186360" y="303077"/>
                  </a:lnTo>
                  <a:lnTo>
                    <a:pt x="771561" y="63606"/>
                  </a:lnTo>
                  <a:lnTo>
                    <a:pt x="731091" y="46012"/>
                  </a:lnTo>
                  <a:lnTo>
                    <a:pt x="687365" y="37215"/>
                  </a:lnTo>
                  <a:lnTo>
                    <a:pt x="642555" y="37215"/>
                  </a:lnTo>
                  <a:lnTo>
                    <a:pt x="598830" y="46012"/>
                  </a:lnTo>
                  <a:lnTo>
                    <a:pt x="558359" y="63606"/>
                  </a:lnTo>
                  <a:lnTo>
                    <a:pt x="143560" y="303077"/>
                  </a:lnTo>
                  <a:lnTo>
                    <a:pt x="107810" y="329243"/>
                  </a:lnTo>
                  <a:lnTo>
                    <a:pt x="78219" y="362564"/>
                  </a:lnTo>
                  <a:lnTo>
                    <a:pt x="55811" y="401251"/>
                  </a:lnTo>
                  <a:lnTo>
                    <a:pt x="41614" y="443515"/>
                  </a:lnTo>
                  <a:lnTo>
                    <a:pt x="36653" y="487568"/>
                  </a:lnTo>
                  <a:lnTo>
                    <a:pt x="36653" y="727039"/>
                  </a:lnTo>
                  <a:lnTo>
                    <a:pt x="0" y="727039"/>
                  </a:lnTo>
                  <a:lnTo>
                    <a:pt x="0" y="486957"/>
                  </a:lnTo>
                  <a:lnTo>
                    <a:pt x="5869" y="435554"/>
                  </a:lnTo>
                  <a:lnTo>
                    <a:pt x="22617" y="386115"/>
                  </a:lnTo>
                  <a:lnTo>
                    <a:pt x="48954" y="340752"/>
                  </a:lnTo>
                  <a:lnTo>
                    <a:pt x="83590" y="301577"/>
                  </a:lnTo>
                  <a:lnTo>
                    <a:pt x="125233" y="270700"/>
                  </a:lnTo>
                  <a:lnTo>
                    <a:pt x="540032" y="31229"/>
                  </a:lnTo>
                  <a:lnTo>
                    <a:pt x="587721" y="10409"/>
                  </a:lnTo>
                  <a:lnTo>
                    <a:pt x="639017" y="0"/>
                  </a:lnTo>
                  <a:lnTo>
                    <a:pt x="691515" y="0"/>
                  </a:lnTo>
                  <a:lnTo>
                    <a:pt x="742810" y="10409"/>
                  </a:lnTo>
                  <a:lnTo>
                    <a:pt x="790499" y="31229"/>
                  </a:lnTo>
                  <a:lnTo>
                    <a:pt x="1205298" y="270700"/>
                  </a:lnTo>
                  <a:lnTo>
                    <a:pt x="1246937" y="301582"/>
                  </a:lnTo>
                  <a:lnTo>
                    <a:pt x="1281538" y="340792"/>
                  </a:lnTo>
                  <a:lnTo>
                    <a:pt x="1307782" y="386247"/>
                  </a:lnTo>
                  <a:lnTo>
                    <a:pt x="1324349" y="435867"/>
                  </a:lnTo>
                  <a:lnTo>
                    <a:pt x="1329921" y="487568"/>
                  </a:lnTo>
                  <a:lnTo>
                    <a:pt x="1329921" y="727039"/>
                  </a:lnTo>
                  <a:close/>
                </a:path>
              </a:pathLst>
            </a:custGeom>
            <a:solidFill>
              <a:srgbClr val="4A6F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7874" y="1769406"/>
              <a:ext cx="184963" cy="18496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85020" y="1769406"/>
              <a:ext cx="184963" cy="18496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1554" y="1769406"/>
              <a:ext cx="184962" cy="18496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78287" y="3189740"/>
              <a:ext cx="184962" cy="18435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91752" y="3189740"/>
              <a:ext cx="184963" cy="18435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708918" y="2054625"/>
              <a:ext cx="911225" cy="1034415"/>
            </a:xfrm>
            <a:custGeom>
              <a:avLst/>
              <a:gdLst/>
              <a:ahLst/>
              <a:cxnLst/>
              <a:rect l="l" t="t" r="r" b="b"/>
              <a:pathLst>
                <a:path w="911225" h="1034414">
                  <a:moveTo>
                    <a:pt x="455423" y="1034247"/>
                  </a:moveTo>
                  <a:lnTo>
                    <a:pt x="26879" y="795692"/>
                  </a:lnTo>
                  <a:lnTo>
                    <a:pt x="2138" y="762532"/>
                  </a:lnTo>
                  <a:lnTo>
                    <a:pt x="0" y="749264"/>
                  </a:lnTo>
                  <a:lnTo>
                    <a:pt x="0" y="284983"/>
                  </a:lnTo>
                  <a:lnTo>
                    <a:pt x="16494" y="247012"/>
                  </a:lnTo>
                  <a:lnTo>
                    <a:pt x="428849" y="6414"/>
                  </a:lnTo>
                  <a:lnTo>
                    <a:pt x="455423" y="0"/>
                  </a:lnTo>
                  <a:lnTo>
                    <a:pt x="469570" y="1603"/>
                  </a:lnTo>
                  <a:lnTo>
                    <a:pt x="481997" y="6414"/>
                  </a:lnTo>
                  <a:lnTo>
                    <a:pt x="493105" y="12829"/>
                  </a:lnTo>
                  <a:lnTo>
                    <a:pt x="454812" y="12829"/>
                  </a:lnTo>
                  <a:lnTo>
                    <a:pt x="443834" y="13974"/>
                  </a:lnTo>
                  <a:lnTo>
                    <a:pt x="32378" y="249551"/>
                  </a:lnTo>
                  <a:lnTo>
                    <a:pt x="11606" y="284983"/>
                  </a:lnTo>
                  <a:lnTo>
                    <a:pt x="11606" y="749264"/>
                  </a:lnTo>
                  <a:lnTo>
                    <a:pt x="32378" y="784696"/>
                  </a:lnTo>
                  <a:lnTo>
                    <a:pt x="434346" y="1016837"/>
                  </a:lnTo>
                  <a:lnTo>
                    <a:pt x="454812" y="1021418"/>
                  </a:lnTo>
                  <a:lnTo>
                    <a:pt x="493104" y="1021418"/>
                  </a:lnTo>
                  <a:lnTo>
                    <a:pt x="481997" y="1027832"/>
                  </a:lnTo>
                  <a:lnTo>
                    <a:pt x="469570" y="1032644"/>
                  </a:lnTo>
                  <a:lnTo>
                    <a:pt x="455423" y="1034247"/>
                  </a:lnTo>
                  <a:close/>
                </a:path>
                <a:path w="911225" h="1034414">
                  <a:moveTo>
                    <a:pt x="493104" y="1021418"/>
                  </a:moveTo>
                  <a:lnTo>
                    <a:pt x="454812" y="1021418"/>
                  </a:lnTo>
                  <a:lnTo>
                    <a:pt x="465789" y="1020273"/>
                  </a:lnTo>
                  <a:lnTo>
                    <a:pt x="475277" y="1016837"/>
                  </a:lnTo>
                  <a:lnTo>
                    <a:pt x="877247" y="784696"/>
                  </a:lnTo>
                  <a:lnTo>
                    <a:pt x="898017" y="749264"/>
                  </a:lnTo>
                  <a:lnTo>
                    <a:pt x="898017" y="284983"/>
                  </a:lnTo>
                  <a:lnTo>
                    <a:pt x="877247" y="249551"/>
                  </a:lnTo>
                  <a:lnTo>
                    <a:pt x="475277" y="17411"/>
                  </a:lnTo>
                  <a:lnTo>
                    <a:pt x="454812" y="12829"/>
                  </a:lnTo>
                  <a:lnTo>
                    <a:pt x="493105" y="12829"/>
                  </a:lnTo>
                  <a:lnTo>
                    <a:pt x="883967" y="238555"/>
                  </a:lnTo>
                  <a:lnTo>
                    <a:pt x="908451" y="271715"/>
                  </a:lnTo>
                  <a:lnTo>
                    <a:pt x="910846" y="284983"/>
                  </a:lnTo>
                  <a:lnTo>
                    <a:pt x="910846" y="749264"/>
                  </a:lnTo>
                  <a:lnTo>
                    <a:pt x="908708" y="762532"/>
                  </a:lnTo>
                  <a:lnTo>
                    <a:pt x="902905" y="775685"/>
                  </a:lnTo>
                  <a:lnTo>
                    <a:pt x="894352" y="787235"/>
                  </a:lnTo>
                  <a:lnTo>
                    <a:pt x="883967" y="795692"/>
                  </a:lnTo>
                  <a:lnTo>
                    <a:pt x="493104" y="1021418"/>
                  </a:lnTo>
                  <a:close/>
                </a:path>
              </a:pathLst>
            </a:custGeom>
            <a:solidFill>
              <a:srgbClr val="E1E7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4629" y="2538981"/>
              <a:ext cx="184963" cy="18496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16065" y="2538981"/>
              <a:ext cx="184964" cy="18496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79707" y="1914926"/>
              <a:ext cx="1368046" cy="149144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708306" y="2054625"/>
              <a:ext cx="911225" cy="1034415"/>
            </a:xfrm>
            <a:custGeom>
              <a:avLst/>
              <a:gdLst/>
              <a:ahLst/>
              <a:cxnLst/>
              <a:rect l="l" t="t" r="r" b="b"/>
              <a:pathLst>
                <a:path w="911225" h="1034414">
                  <a:moveTo>
                    <a:pt x="455423" y="1034247"/>
                  </a:moveTo>
                  <a:lnTo>
                    <a:pt x="26878" y="795692"/>
                  </a:lnTo>
                  <a:lnTo>
                    <a:pt x="2138" y="762532"/>
                  </a:lnTo>
                  <a:lnTo>
                    <a:pt x="0" y="749264"/>
                  </a:lnTo>
                  <a:lnTo>
                    <a:pt x="0" y="284983"/>
                  </a:lnTo>
                  <a:lnTo>
                    <a:pt x="16494" y="247012"/>
                  </a:lnTo>
                  <a:lnTo>
                    <a:pt x="428849" y="6414"/>
                  </a:lnTo>
                  <a:lnTo>
                    <a:pt x="455423" y="0"/>
                  </a:lnTo>
                  <a:lnTo>
                    <a:pt x="469569" y="1603"/>
                  </a:lnTo>
                  <a:lnTo>
                    <a:pt x="883967" y="238555"/>
                  </a:lnTo>
                  <a:lnTo>
                    <a:pt x="908707" y="271715"/>
                  </a:lnTo>
                  <a:lnTo>
                    <a:pt x="910845" y="284983"/>
                  </a:lnTo>
                  <a:lnTo>
                    <a:pt x="910845" y="749264"/>
                  </a:lnTo>
                  <a:lnTo>
                    <a:pt x="894352" y="787235"/>
                  </a:lnTo>
                  <a:lnTo>
                    <a:pt x="481997" y="1027832"/>
                  </a:lnTo>
                  <a:lnTo>
                    <a:pt x="455423" y="10342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86441" y="1914926"/>
              <a:ext cx="1368046" cy="149144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415040" y="2054625"/>
              <a:ext cx="911225" cy="1034415"/>
            </a:xfrm>
            <a:custGeom>
              <a:avLst/>
              <a:gdLst/>
              <a:ahLst/>
              <a:cxnLst/>
              <a:rect l="l" t="t" r="r" b="b"/>
              <a:pathLst>
                <a:path w="911225" h="1034414">
                  <a:moveTo>
                    <a:pt x="455423" y="1034247"/>
                  </a:moveTo>
                  <a:lnTo>
                    <a:pt x="26879" y="795692"/>
                  </a:lnTo>
                  <a:lnTo>
                    <a:pt x="2138" y="762532"/>
                  </a:lnTo>
                  <a:lnTo>
                    <a:pt x="0" y="749264"/>
                  </a:lnTo>
                  <a:lnTo>
                    <a:pt x="0" y="284983"/>
                  </a:lnTo>
                  <a:lnTo>
                    <a:pt x="16494" y="247012"/>
                  </a:lnTo>
                  <a:lnTo>
                    <a:pt x="428848" y="6414"/>
                  </a:lnTo>
                  <a:lnTo>
                    <a:pt x="455423" y="0"/>
                  </a:lnTo>
                  <a:lnTo>
                    <a:pt x="469569" y="1603"/>
                  </a:lnTo>
                  <a:lnTo>
                    <a:pt x="883966" y="238555"/>
                  </a:lnTo>
                  <a:lnTo>
                    <a:pt x="908707" y="271715"/>
                  </a:lnTo>
                  <a:lnTo>
                    <a:pt x="910845" y="284983"/>
                  </a:lnTo>
                  <a:lnTo>
                    <a:pt x="910845" y="749264"/>
                  </a:lnTo>
                  <a:lnTo>
                    <a:pt x="894351" y="787235"/>
                  </a:lnTo>
                  <a:lnTo>
                    <a:pt x="481997" y="1027832"/>
                  </a:lnTo>
                  <a:lnTo>
                    <a:pt x="455423" y="10342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93173" y="1914926"/>
              <a:ext cx="1368046" cy="149144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121773" y="2054625"/>
              <a:ext cx="911225" cy="1034415"/>
            </a:xfrm>
            <a:custGeom>
              <a:avLst/>
              <a:gdLst/>
              <a:ahLst/>
              <a:cxnLst/>
              <a:rect l="l" t="t" r="r" b="b"/>
              <a:pathLst>
                <a:path w="911225" h="1034414">
                  <a:moveTo>
                    <a:pt x="455423" y="1034247"/>
                  </a:moveTo>
                  <a:lnTo>
                    <a:pt x="26879" y="795692"/>
                  </a:lnTo>
                  <a:lnTo>
                    <a:pt x="2138" y="762532"/>
                  </a:lnTo>
                  <a:lnTo>
                    <a:pt x="0" y="749264"/>
                  </a:lnTo>
                  <a:lnTo>
                    <a:pt x="0" y="284983"/>
                  </a:lnTo>
                  <a:lnTo>
                    <a:pt x="16494" y="247012"/>
                  </a:lnTo>
                  <a:lnTo>
                    <a:pt x="428849" y="6414"/>
                  </a:lnTo>
                  <a:lnTo>
                    <a:pt x="455423" y="0"/>
                  </a:lnTo>
                  <a:lnTo>
                    <a:pt x="469569" y="1603"/>
                  </a:lnTo>
                  <a:lnTo>
                    <a:pt x="883966" y="238555"/>
                  </a:lnTo>
                  <a:lnTo>
                    <a:pt x="908708" y="271715"/>
                  </a:lnTo>
                  <a:lnTo>
                    <a:pt x="910846" y="284983"/>
                  </a:lnTo>
                  <a:lnTo>
                    <a:pt x="910846" y="749264"/>
                  </a:lnTo>
                  <a:lnTo>
                    <a:pt x="894351" y="787235"/>
                  </a:lnTo>
                  <a:lnTo>
                    <a:pt x="481997" y="1027832"/>
                  </a:lnTo>
                  <a:lnTo>
                    <a:pt x="455423" y="10342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99906" y="1914926"/>
              <a:ext cx="1368046" cy="149144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828505" y="2054625"/>
              <a:ext cx="911225" cy="1034415"/>
            </a:xfrm>
            <a:custGeom>
              <a:avLst/>
              <a:gdLst/>
              <a:ahLst/>
              <a:cxnLst/>
              <a:rect l="l" t="t" r="r" b="b"/>
              <a:pathLst>
                <a:path w="911225" h="1034414">
                  <a:moveTo>
                    <a:pt x="455423" y="1034247"/>
                  </a:moveTo>
                  <a:lnTo>
                    <a:pt x="26879" y="795692"/>
                  </a:lnTo>
                  <a:lnTo>
                    <a:pt x="2138" y="762532"/>
                  </a:lnTo>
                  <a:lnTo>
                    <a:pt x="0" y="749264"/>
                  </a:lnTo>
                  <a:lnTo>
                    <a:pt x="0" y="284983"/>
                  </a:lnTo>
                  <a:lnTo>
                    <a:pt x="16494" y="247012"/>
                  </a:lnTo>
                  <a:lnTo>
                    <a:pt x="428849" y="6414"/>
                  </a:lnTo>
                  <a:lnTo>
                    <a:pt x="455423" y="0"/>
                  </a:lnTo>
                  <a:lnTo>
                    <a:pt x="469569" y="1603"/>
                  </a:lnTo>
                  <a:lnTo>
                    <a:pt x="883966" y="238555"/>
                  </a:lnTo>
                  <a:lnTo>
                    <a:pt x="908707" y="271715"/>
                  </a:lnTo>
                  <a:lnTo>
                    <a:pt x="910845" y="284983"/>
                  </a:lnTo>
                  <a:lnTo>
                    <a:pt x="910845" y="749264"/>
                  </a:lnTo>
                  <a:lnTo>
                    <a:pt x="894351" y="787235"/>
                  </a:lnTo>
                  <a:lnTo>
                    <a:pt x="481997" y="1027832"/>
                  </a:lnTo>
                  <a:lnTo>
                    <a:pt x="455423" y="10342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6639" y="1914926"/>
              <a:ext cx="1368046" cy="149144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535238" y="2054625"/>
              <a:ext cx="911225" cy="1034415"/>
            </a:xfrm>
            <a:custGeom>
              <a:avLst/>
              <a:gdLst/>
              <a:ahLst/>
              <a:cxnLst/>
              <a:rect l="l" t="t" r="r" b="b"/>
              <a:pathLst>
                <a:path w="911225" h="1034414">
                  <a:moveTo>
                    <a:pt x="455423" y="1034247"/>
                  </a:moveTo>
                  <a:lnTo>
                    <a:pt x="26879" y="795692"/>
                  </a:lnTo>
                  <a:lnTo>
                    <a:pt x="2138" y="762532"/>
                  </a:lnTo>
                  <a:lnTo>
                    <a:pt x="0" y="749264"/>
                  </a:lnTo>
                  <a:lnTo>
                    <a:pt x="0" y="284983"/>
                  </a:lnTo>
                  <a:lnTo>
                    <a:pt x="16494" y="247012"/>
                  </a:lnTo>
                  <a:lnTo>
                    <a:pt x="428849" y="6414"/>
                  </a:lnTo>
                  <a:lnTo>
                    <a:pt x="455423" y="0"/>
                  </a:lnTo>
                  <a:lnTo>
                    <a:pt x="469569" y="1603"/>
                  </a:lnTo>
                  <a:lnTo>
                    <a:pt x="883966" y="238555"/>
                  </a:lnTo>
                  <a:lnTo>
                    <a:pt x="908707" y="271715"/>
                  </a:lnTo>
                  <a:lnTo>
                    <a:pt x="910845" y="284983"/>
                  </a:lnTo>
                  <a:lnTo>
                    <a:pt x="910845" y="749264"/>
                  </a:lnTo>
                  <a:lnTo>
                    <a:pt x="894351" y="787235"/>
                  </a:lnTo>
                  <a:lnTo>
                    <a:pt x="481997" y="1027832"/>
                  </a:lnTo>
                  <a:lnTo>
                    <a:pt x="455423" y="10342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246517" y="250476"/>
            <a:ext cx="22860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555" dirty="0">
                <a:latin typeface="Arial Black"/>
                <a:cs typeface="Arial Black"/>
              </a:rPr>
              <a:t>…</a:t>
            </a:r>
            <a:endParaRPr sz="2100">
              <a:latin typeface="Arial Black"/>
              <a:cs typeface="Arial Black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75323" y="3316500"/>
            <a:ext cx="97218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50" dirty="0">
                <a:latin typeface="Lucida Sans Unicode"/>
                <a:cs typeface="Lucida Sans Unicode"/>
              </a:rPr>
              <a:t>Data</a:t>
            </a:r>
            <a:r>
              <a:rPr sz="1050" spc="-50" dirty="0">
                <a:latin typeface="Lucida Sans Unicode"/>
                <a:cs typeface="Lucida Sans Unicode"/>
              </a:rPr>
              <a:t> </a:t>
            </a:r>
            <a:r>
              <a:rPr sz="1050" spc="-10" dirty="0">
                <a:latin typeface="Lucida Sans Unicode"/>
                <a:cs typeface="Lucida Sans Unicode"/>
              </a:rPr>
              <a:t>Sourcing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751882" y="1631454"/>
            <a:ext cx="98679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50" dirty="0">
                <a:latin typeface="Lucida Sans Unicode"/>
                <a:cs typeface="Lucida Sans Unicode"/>
              </a:rPr>
              <a:t>Data</a:t>
            </a:r>
            <a:r>
              <a:rPr sz="1050" spc="-50" dirty="0">
                <a:latin typeface="Lucida Sans Unicode"/>
                <a:cs typeface="Lucida Sans Unicode"/>
              </a:rPr>
              <a:t> </a:t>
            </a:r>
            <a:r>
              <a:rPr sz="1050" spc="-10" dirty="0">
                <a:latin typeface="Lucida Sans Unicode"/>
                <a:cs typeface="Lucida Sans Unicode"/>
              </a:rPr>
              <a:t>Cleaning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863178" y="3316500"/>
            <a:ext cx="139255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20" dirty="0">
                <a:latin typeface="Lucida Sans Unicode"/>
                <a:cs typeface="Lucida Sans Unicode"/>
              </a:rPr>
              <a:t>Categorical</a:t>
            </a:r>
            <a:r>
              <a:rPr sz="1050" spc="180" dirty="0">
                <a:latin typeface="Lucida Sans Unicode"/>
                <a:cs typeface="Lucida Sans Unicode"/>
              </a:rPr>
              <a:t> </a:t>
            </a:r>
            <a:r>
              <a:rPr sz="1050" spc="-10" dirty="0">
                <a:latin typeface="Lucida Sans Unicode"/>
                <a:cs typeface="Lucida Sans Unicode"/>
              </a:rPr>
              <a:t>Analysis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633879" y="3316500"/>
            <a:ext cx="104775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latin typeface="Lucida Sans Unicode"/>
                <a:cs typeface="Lucida Sans Unicode"/>
              </a:rPr>
              <a:t>Derived</a:t>
            </a:r>
            <a:r>
              <a:rPr sz="1050" spc="20" dirty="0">
                <a:latin typeface="Lucida Sans Unicode"/>
                <a:cs typeface="Lucida Sans Unicode"/>
              </a:rPr>
              <a:t> </a:t>
            </a:r>
            <a:r>
              <a:rPr sz="1050" spc="-10" dirty="0">
                <a:latin typeface="Lucida Sans Unicode"/>
                <a:cs typeface="Lucida Sans Unicode"/>
              </a:rPr>
              <a:t>Metrics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251058" y="1521350"/>
            <a:ext cx="129222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latin typeface="Lucida Sans Unicode"/>
                <a:cs typeface="Lucida Sans Unicode"/>
              </a:rPr>
              <a:t>Numerical</a:t>
            </a:r>
            <a:r>
              <a:rPr sz="1050" spc="200" dirty="0">
                <a:latin typeface="Lucida Sans Unicode"/>
                <a:cs typeface="Lucida Sans Unicode"/>
              </a:rPr>
              <a:t> </a:t>
            </a:r>
            <a:r>
              <a:rPr sz="1050" spc="-10" dirty="0">
                <a:latin typeface="Lucida Sans Unicode"/>
                <a:cs typeface="Lucida Sans Unicode"/>
              </a:rPr>
              <a:t>Analysis</a:t>
            </a:r>
            <a:endParaRPr sz="1050">
              <a:latin typeface="Lucida Sans Unicode"/>
              <a:cs typeface="Lucida Sans Unicode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771350" y="2352438"/>
            <a:ext cx="7208122" cy="2598280"/>
            <a:chOff x="1771350" y="2352438"/>
            <a:chExt cx="7208122" cy="2598280"/>
          </a:xfrm>
        </p:grpSpPr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71350" y="2352438"/>
              <a:ext cx="438621" cy="43862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25730" y="2352438"/>
              <a:ext cx="438621" cy="43862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57886" y="2352438"/>
              <a:ext cx="438621" cy="43862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1152" y="2352438"/>
              <a:ext cx="438621" cy="43862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38197" y="2352438"/>
              <a:ext cx="438621" cy="438621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3581972" y="4675128"/>
              <a:ext cx="5397500" cy="275590"/>
            </a:xfrm>
            <a:custGeom>
              <a:avLst/>
              <a:gdLst/>
              <a:ahLst/>
              <a:cxnLst/>
              <a:rect l="l" t="t" r="r" b="b"/>
              <a:pathLst>
                <a:path w="5397500" h="275589">
                  <a:moveTo>
                    <a:pt x="5397021" y="275006"/>
                  </a:moveTo>
                  <a:lnTo>
                    <a:pt x="0" y="275006"/>
                  </a:lnTo>
                  <a:lnTo>
                    <a:pt x="0" y="0"/>
                  </a:lnTo>
                  <a:lnTo>
                    <a:pt x="5397021" y="0"/>
                  </a:lnTo>
                  <a:lnTo>
                    <a:pt x="5397021" y="2750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581972" y="4675128"/>
              <a:ext cx="5397500" cy="275590"/>
            </a:xfrm>
            <a:custGeom>
              <a:avLst/>
              <a:gdLst/>
              <a:ahLst/>
              <a:cxnLst/>
              <a:rect l="l" t="t" r="r" b="b"/>
              <a:pathLst>
                <a:path w="5397500" h="275589">
                  <a:moveTo>
                    <a:pt x="0" y="0"/>
                  </a:moveTo>
                  <a:lnTo>
                    <a:pt x="5397021" y="0"/>
                  </a:lnTo>
                  <a:lnTo>
                    <a:pt x="5397021" y="275006"/>
                  </a:lnTo>
                  <a:lnTo>
                    <a:pt x="0" y="275006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spc="-10" dirty="0"/>
              <a:t>zepanalytics.com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9217" y="249841"/>
            <a:ext cx="203200" cy="3733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100" spc="-555" dirty="0">
                <a:latin typeface="Arial Black"/>
                <a:cs typeface="Arial Black"/>
              </a:rPr>
              <a:t>…</a:t>
            </a:r>
            <a:endParaRPr sz="21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3677920" cy="5143500"/>
          </a:xfrm>
          <a:custGeom>
            <a:avLst/>
            <a:gdLst/>
            <a:ahLst/>
            <a:cxnLst/>
            <a:rect l="l" t="t" r="r" b="b"/>
            <a:pathLst>
              <a:path w="3677920" h="5143500">
                <a:moveTo>
                  <a:pt x="367791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3677919" y="0"/>
                </a:lnTo>
                <a:lnTo>
                  <a:pt x="3677919" y="514349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5580" y="548749"/>
            <a:ext cx="32042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0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After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collecting</a:t>
            </a:r>
            <a:r>
              <a:rPr sz="1000" spc="-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the</a:t>
            </a:r>
            <a:r>
              <a:rPr sz="1000" spc="-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65" dirty="0">
                <a:solidFill>
                  <a:srgbClr val="0C0C0C"/>
                </a:solidFill>
                <a:latin typeface="Lucida Sans Unicode"/>
                <a:cs typeface="Lucida Sans Unicode"/>
              </a:rPr>
              <a:t>data</a:t>
            </a:r>
            <a:r>
              <a:rPr sz="10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125" dirty="0">
                <a:solidFill>
                  <a:srgbClr val="0C0C0C"/>
                </a:solidFill>
                <a:latin typeface="Lucida Sans Unicode"/>
                <a:cs typeface="Lucida Sans Unicode"/>
              </a:rPr>
              <a:t>,</a:t>
            </a:r>
            <a:r>
              <a:rPr sz="1000" spc="-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the</a:t>
            </a:r>
            <a:r>
              <a:rPr sz="1000" spc="-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20" dirty="0">
                <a:solidFill>
                  <a:srgbClr val="0C0C0C"/>
                </a:solidFill>
                <a:latin typeface="Lucida Sans Unicode"/>
                <a:cs typeface="Lucida Sans Unicode"/>
              </a:rPr>
              <a:t>next</a:t>
            </a:r>
            <a:r>
              <a:rPr sz="10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step</a:t>
            </a:r>
            <a:r>
              <a:rPr sz="1000" spc="-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is</a:t>
            </a:r>
            <a:r>
              <a:rPr sz="1000" spc="-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45" dirty="0">
                <a:solidFill>
                  <a:srgbClr val="0C0C0C"/>
                </a:solidFill>
                <a:latin typeface="Lucida Sans Unicode"/>
                <a:cs typeface="Lucida Sans Unicode"/>
              </a:rPr>
              <a:t>data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cleaning.</a:t>
            </a:r>
            <a:r>
              <a:rPr sz="1000" spc="5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Data</a:t>
            </a:r>
            <a:r>
              <a:rPr sz="1000" spc="5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cleaning</a:t>
            </a:r>
            <a:r>
              <a:rPr sz="1000" spc="55" dirty="0">
                <a:solidFill>
                  <a:srgbClr val="0C0C0C"/>
                </a:solidFill>
                <a:latin typeface="Lucida Sans Unicode"/>
                <a:cs typeface="Lucida Sans Unicode"/>
              </a:rPr>
              <a:t> means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that</a:t>
            </a:r>
            <a:r>
              <a:rPr sz="1000" spc="5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you</a:t>
            </a:r>
            <a:r>
              <a:rPr sz="1000" spc="5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get</a:t>
            </a:r>
            <a:r>
              <a:rPr sz="1000" spc="5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rid</a:t>
            </a:r>
            <a:r>
              <a:rPr sz="1000" spc="5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25" dirty="0">
                <a:solidFill>
                  <a:srgbClr val="0C0C0C"/>
                </a:solidFill>
                <a:latin typeface="Lucida Sans Unicode"/>
                <a:cs typeface="Lucida Sans Unicode"/>
              </a:rPr>
              <a:t>of </a:t>
            </a:r>
            <a:r>
              <a:rPr sz="1000" spc="55" dirty="0">
                <a:solidFill>
                  <a:srgbClr val="0C0C0C"/>
                </a:solidFill>
                <a:latin typeface="Lucida Sans Unicode"/>
                <a:cs typeface="Lucida Sans Unicode"/>
              </a:rPr>
              <a:t>any</a:t>
            </a:r>
            <a:r>
              <a:rPr sz="1000" spc="1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information</a:t>
            </a:r>
            <a:r>
              <a:rPr sz="1000" spc="1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that</a:t>
            </a:r>
            <a:r>
              <a:rPr sz="1000" spc="1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doesn’t</a:t>
            </a:r>
            <a:r>
              <a:rPr sz="1000" spc="1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need</a:t>
            </a:r>
            <a:r>
              <a:rPr sz="1000" spc="2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to</a:t>
            </a:r>
            <a:r>
              <a:rPr sz="1000" spc="1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50" dirty="0">
                <a:solidFill>
                  <a:srgbClr val="0C0C0C"/>
                </a:solidFill>
                <a:latin typeface="Lucida Sans Unicode"/>
                <a:cs typeface="Lucida Sans Unicode"/>
              </a:rPr>
              <a:t>be</a:t>
            </a:r>
            <a:r>
              <a:rPr sz="1000" spc="1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there</a:t>
            </a:r>
            <a:r>
              <a:rPr sz="1000" spc="1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35" dirty="0">
                <a:solidFill>
                  <a:srgbClr val="0C0C0C"/>
                </a:solidFill>
                <a:latin typeface="Lucida Sans Unicode"/>
                <a:cs typeface="Lucida Sans Unicode"/>
              </a:rPr>
              <a:t>and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clean</a:t>
            </a:r>
            <a:r>
              <a:rPr sz="1000" spc="7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up</a:t>
            </a:r>
            <a:r>
              <a:rPr sz="1000" spc="7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by</a:t>
            </a:r>
            <a:r>
              <a:rPr sz="1000" spc="7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mistake.</a:t>
            </a:r>
            <a:endParaRPr sz="1000" dirty="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5580" y="1763549"/>
            <a:ext cx="31337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Data</a:t>
            </a:r>
            <a:r>
              <a:rPr sz="1000" spc="5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Cleaning</a:t>
            </a:r>
            <a:r>
              <a:rPr sz="1000" spc="5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is</a:t>
            </a:r>
            <a:r>
              <a:rPr sz="1000" spc="5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the</a:t>
            </a:r>
            <a:r>
              <a:rPr sz="1000" spc="5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process</a:t>
            </a:r>
            <a:r>
              <a:rPr sz="1000" spc="5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of</a:t>
            </a:r>
            <a:r>
              <a:rPr sz="1000" spc="5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clean</a:t>
            </a:r>
            <a:r>
              <a:rPr sz="1000" spc="5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the</a:t>
            </a:r>
            <a:r>
              <a:rPr sz="1000" spc="5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65" dirty="0">
                <a:solidFill>
                  <a:srgbClr val="0C0C0C"/>
                </a:solidFill>
                <a:latin typeface="Lucida Sans Unicode"/>
                <a:cs typeface="Lucida Sans Unicode"/>
              </a:rPr>
              <a:t>data</a:t>
            </a:r>
            <a:r>
              <a:rPr sz="1000" spc="5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25" dirty="0">
                <a:solidFill>
                  <a:srgbClr val="0C0C0C"/>
                </a:solidFill>
                <a:latin typeface="Lucida Sans Unicode"/>
                <a:cs typeface="Lucida Sans Unicode"/>
              </a:rPr>
              <a:t>to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improve</a:t>
            </a:r>
            <a:r>
              <a:rPr sz="1000" spc="-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the quality of the </a:t>
            </a:r>
            <a:r>
              <a:rPr sz="1000" spc="65" dirty="0">
                <a:solidFill>
                  <a:srgbClr val="0C0C0C"/>
                </a:solidFill>
                <a:latin typeface="Lucida Sans Unicode"/>
                <a:cs typeface="Lucida Sans Unicode"/>
              </a:rPr>
              <a:t>data</a:t>
            </a:r>
            <a:r>
              <a:rPr sz="1000" spc="-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20" dirty="0">
                <a:solidFill>
                  <a:srgbClr val="0C0C0C"/>
                </a:solidFill>
                <a:latin typeface="Lucida Sans Unicode"/>
                <a:cs typeface="Lucida Sans Unicode"/>
              </a:rPr>
              <a:t>for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further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45" dirty="0">
                <a:solidFill>
                  <a:srgbClr val="0C0C0C"/>
                </a:solidFill>
                <a:latin typeface="Lucida Sans Unicode"/>
                <a:cs typeface="Lucida Sans Unicode"/>
              </a:rPr>
              <a:t>data </a:t>
            </a:r>
            <a:r>
              <a:rPr sz="100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analysis</a:t>
            </a:r>
            <a:r>
              <a:rPr sz="1000" spc="3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60" dirty="0">
                <a:solidFill>
                  <a:srgbClr val="0C0C0C"/>
                </a:solidFill>
                <a:latin typeface="Lucida Sans Unicode"/>
                <a:cs typeface="Lucida Sans Unicode"/>
              </a:rPr>
              <a:t>and</a:t>
            </a:r>
            <a:r>
              <a:rPr sz="1000" spc="3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building</a:t>
            </a:r>
            <a:r>
              <a:rPr sz="1000" spc="3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120" dirty="0">
                <a:solidFill>
                  <a:srgbClr val="0C0C0C"/>
                </a:solidFill>
                <a:latin typeface="Lucida Sans Unicode"/>
                <a:cs typeface="Lucida Sans Unicode"/>
              </a:rPr>
              <a:t>a</a:t>
            </a:r>
            <a:r>
              <a:rPr sz="1000" spc="3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machine</a:t>
            </a:r>
            <a:r>
              <a:rPr sz="1000" spc="3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learning</a:t>
            </a:r>
            <a:r>
              <a:rPr sz="1000" spc="3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model.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5580" y="2815809"/>
            <a:ext cx="32619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0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The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 benefit</a:t>
            </a:r>
            <a:r>
              <a:rPr sz="1000" spc="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of</a:t>
            </a:r>
            <a:r>
              <a:rPr sz="1000" spc="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65" dirty="0">
                <a:solidFill>
                  <a:srgbClr val="0C0C0C"/>
                </a:solidFill>
                <a:latin typeface="Lucida Sans Unicode"/>
                <a:cs typeface="Lucida Sans Unicode"/>
              </a:rPr>
              <a:t>data</a:t>
            </a:r>
            <a:r>
              <a:rPr sz="1000" spc="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cleaning</a:t>
            </a:r>
            <a:r>
              <a:rPr sz="1000" spc="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is</a:t>
            </a:r>
            <a:r>
              <a:rPr sz="1000" spc="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that</a:t>
            </a:r>
            <a:r>
              <a:rPr sz="1000" spc="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all</a:t>
            </a:r>
            <a:r>
              <a:rPr sz="1000" spc="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the</a:t>
            </a:r>
            <a:r>
              <a:rPr sz="1000" spc="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incorrect </a:t>
            </a:r>
            <a:r>
              <a:rPr sz="1000" spc="60" dirty="0">
                <a:solidFill>
                  <a:srgbClr val="0C0C0C"/>
                </a:solidFill>
                <a:latin typeface="Lucida Sans Unicode"/>
                <a:cs typeface="Lucida Sans Unicode"/>
              </a:rPr>
              <a:t>and</a:t>
            </a:r>
            <a:r>
              <a:rPr sz="1000" spc="-1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irrelevant</a:t>
            </a:r>
            <a:r>
              <a:rPr sz="10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65" dirty="0">
                <a:solidFill>
                  <a:srgbClr val="0C0C0C"/>
                </a:solidFill>
                <a:latin typeface="Lucida Sans Unicode"/>
                <a:cs typeface="Lucida Sans Unicode"/>
              </a:rPr>
              <a:t>data</a:t>
            </a:r>
            <a:r>
              <a:rPr sz="10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 is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gone,</a:t>
            </a:r>
            <a:r>
              <a:rPr sz="10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60" dirty="0">
                <a:solidFill>
                  <a:srgbClr val="0C0C0C"/>
                </a:solidFill>
                <a:latin typeface="Lucida Sans Unicode"/>
                <a:cs typeface="Lucida Sans Unicode"/>
              </a:rPr>
              <a:t>and</a:t>
            </a:r>
            <a:r>
              <a:rPr sz="10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we</a:t>
            </a:r>
            <a:r>
              <a:rPr sz="10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get</a:t>
            </a:r>
            <a:r>
              <a:rPr sz="10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the</a:t>
            </a:r>
            <a:r>
              <a:rPr sz="1000" spc="-1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-20" dirty="0">
                <a:solidFill>
                  <a:srgbClr val="0C0C0C"/>
                </a:solidFill>
                <a:latin typeface="Lucida Sans Unicode"/>
                <a:cs typeface="Lucida Sans Unicode"/>
              </a:rPr>
              <a:t>good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quality of</a:t>
            </a:r>
            <a:r>
              <a:rPr sz="1000" spc="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65" dirty="0">
                <a:solidFill>
                  <a:srgbClr val="0C0C0C"/>
                </a:solidFill>
                <a:latin typeface="Lucida Sans Unicode"/>
                <a:cs typeface="Lucida Sans Unicode"/>
              </a:rPr>
              <a:t>data</a:t>
            </a:r>
            <a:r>
              <a:rPr sz="1000" spc="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which </a:t>
            </a:r>
            <a:r>
              <a:rPr sz="1000" spc="-20" dirty="0">
                <a:solidFill>
                  <a:srgbClr val="0C0C0C"/>
                </a:solidFill>
                <a:latin typeface="Lucida Sans Unicode"/>
                <a:cs typeface="Lucida Sans Unicode"/>
              </a:rPr>
              <a:t>will</a:t>
            </a:r>
            <a:r>
              <a:rPr sz="1000" spc="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help</a:t>
            </a:r>
            <a:r>
              <a:rPr sz="1000" spc="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in</a:t>
            </a:r>
            <a:r>
              <a:rPr sz="1000" spc="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improving </a:t>
            </a:r>
            <a:r>
              <a:rPr sz="1000" spc="-25" dirty="0">
                <a:solidFill>
                  <a:srgbClr val="0C0C0C"/>
                </a:solidFill>
                <a:latin typeface="Lucida Sans Unicode"/>
                <a:cs typeface="Lucida Sans Unicode"/>
              </a:rPr>
              <a:t>the </a:t>
            </a:r>
            <a:r>
              <a:rPr sz="1000" spc="65" dirty="0">
                <a:solidFill>
                  <a:srgbClr val="0C0C0C"/>
                </a:solidFill>
                <a:latin typeface="Lucida Sans Unicode"/>
                <a:cs typeface="Lucida Sans Unicode"/>
              </a:rPr>
              <a:t>accuracy</a:t>
            </a:r>
            <a:r>
              <a:rPr sz="100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of</a:t>
            </a:r>
            <a:r>
              <a:rPr sz="1000" spc="1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dirty="0">
                <a:solidFill>
                  <a:srgbClr val="0C0C0C"/>
                </a:solidFill>
                <a:latin typeface="Lucida Sans Unicode"/>
                <a:cs typeface="Lucida Sans Unicode"/>
              </a:rPr>
              <a:t>our</a:t>
            </a:r>
            <a:r>
              <a:rPr sz="100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 machine</a:t>
            </a:r>
            <a:r>
              <a:rPr sz="1000" spc="15" dirty="0">
                <a:solidFill>
                  <a:srgbClr val="0C0C0C"/>
                </a:solidFill>
                <a:latin typeface="Lucida Sans Unicode"/>
                <a:cs typeface="Lucida Sans Unicode"/>
              </a:rPr>
              <a:t> </a:t>
            </a:r>
            <a:r>
              <a:rPr sz="1000" spc="10" dirty="0">
                <a:solidFill>
                  <a:srgbClr val="0C0C0C"/>
                </a:solidFill>
                <a:latin typeface="Lucida Sans Unicode"/>
                <a:cs typeface="Lucida Sans Unicode"/>
              </a:rPr>
              <a:t>learning </a:t>
            </a:r>
            <a:r>
              <a:rPr sz="1000" spc="-10" dirty="0">
                <a:solidFill>
                  <a:srgbClr val="0C0C0C"/>
                </a:solidFill>
                <a:latin typeface="Lucida Sans Unicode"/>
                <a:cs typeface="Lucida Sans Unicode"/>
              </a:rPr>
              <a:t>model.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22701" y="579228"/>
            <a:ext cx="353441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70" dirty="0">
                <a:solidFill>
                  <a:srgbClr val="2181FF"/>
                </a:solidFill>
                <a:latin typeface="Arial Black"/>
                <a:cs typeface="Arial Black"/>
              </a:rPr>
              <a:t>The</a:t>
            </a:r>
            <a:r>
              <a:rPr sz="1000" spc="-95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000" spc="-40" dirty="0">
                <a:solidFill>
                  <a:srgbClr val="2181FF"/>
                </a:solidFill>
                <a:latin typeface="Arial Black"/>
                <a:cs typeface="Arial Black"/>
              </a:rPr>
              <a:t>following</a:t>
            </a:r>
            <a:r>
              <a:rPr sz="1000" spc="-95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000" spc="-25" dirty="0">
                <a:solidFill>
                  <a:srgbClr val="2181FF"/>
                </a:solidFill>
                <a:latin typeface="Arial Black"/>
                <a:cs typeface="Arial Black"/>
              </a:rPr>
              <a:t>are</a:t>
            </a:r>
            <a:r>
              <a:rPr sz="1000" spc="-90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000" spc="-30" dirty="0">
                <a:solidFill>
                  <a:srgbClr val="2181FF"/>
                </a:solidFill>
                <a:latin typeface="Arial Black"/>
                <a:cs typeface="Arial Black"/>
              </a:rPr>
              <a:t>some</a:t>
            </a:r>
            <a:r>
              <a:rPr sz="1000" spc="-95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000" spc="-50" dirty="0">
                <a:solidFill>
                  <a:srgbClr val="2181FF"/>
                </a:solidFill>
                <a:latin typeface="Arial Black"/>
                <a:cs typeface="Arial Black"/>
              </a:rPr>
              <a:t>steps</a:t>
            </a:r>
            <a:r>
              <a:rPr sz="1000" spc="-90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000" spc="-30" dirty="0">
                <a:solidFill>
                  <a:srgbClr val="2181FF"/>
                </a:solidFill>
                <a:latin typeface="Arial Black"/>
                <a:cs typeface="Arial Black"/>
              </a:rPr>
              <a:t>involve</a:t>
            </a:r>
            <a:r>
              <a:rPr sz="1000" spc="-95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000" spc="-20" dirty="0">
                <a:solidFill>
                  <a:srgbClr val="2181FF"/>
                </a:solidFill>
                <a:latin typeface="Arial Black"/>
                <a:cs typeface="Arial Black"/>
              </a:rPr>
              <a:t>in</a:t>
            </a:r>
            <a:r>
              <a:rPr sz="1000" spc="-90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000" spc="-25" dirty="0">
                <a:solidFill>
                  <a:srgbClr val="2181FF"/>
                </a:solidFill>
                <a:latin typeface="Arial Black"/>
                <a:cs typeface="Arial Black"/>
              </a:rPr>
              <a:t>Data</a:t>
            </a:r>
            <a:r>
              <a:rPr sz="1000" spc="-95" dirty="0">
                <a:solidFill>
                  <a:srgbClr val="2181FF"/>
                </a:solidFill>
                <a:latin typeface="Arial Black"/>
                <a:cs typeface="Arial Black"/>
              </a:rPr>
              <a:t> </a:t>
            </a:r>
            <a:r>
              <a:rPr sz="1000" spc="-10" dirty="0">
                <a:solidFill>
                  <a:srgbClr val="2181FF"/>
                </a:solidFill>
                <a:latin typeface="Arial Black"/>
                <a:cs typeface="Arial Black"/>
              </a:rPr>
              <a:t>Cleaning</a:t>
            </a:r>
            <a:endParaRPr sz="1000">
              <a:latin typeface="Arial Black"/>
              <a:cs typeface="Arial Black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35401" y="808165"/>
            <a:ext cx="5100320" cy="0"/>
          </a:xfrm>
          <a:custGeom>
            <a:avLst/>
            <a:gdLst/>
            <a:ahLst/>
            <a:cxnLst/>
            <a:rect l="l" t="t" r="r" b="b"/>
            <a:pathLst>
              <a:path w="5100320">
                <a:moveTo>
                  <a:pt x="0" y="0"/>
                </a:moveTo>
                <a:lnTo>
                  <a:pt x="5100317" y="0"/>
                </a:lnTo>
              </a:path>
            </a:pathLst>
          </a:custGeom>
          <a:ln w="9524">
            <a:solidFill>
              <a:srgbClr val="2181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4643213" y="1274624"/>
            <a:ext cx="671195" cy="671195"/>
            <a:chOff x="4643213" y="1274624"/>
            <a:chExt cx="671195" cy="67119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43213" y="1274624"/>
              <a:ext cx="671065" cy="67106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712046" y="1343457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698" y="533397"/>
                  </a:moveTo>
                  <a:lnTo>
                    <a:pt x="218759" y="529101"/>
                  </a:lnTo>
                  <a:lnTo>
                    <a:pt x="173639" y="516712"/>
                  </a:lnTo>
                  <a:lnTo>
                    <a:pt x="132091" y="496985"/>
                  </a:lnTo>
                  <a:lnTo>
                    <a:pt x="94868" y="470673"/>
                  </a:lnTo>
                  <a:lnTo>
                    <a:pt x="62724" y="438529"/>
                  </a:lnTo>
                  <a:lnTo>
                    <a:pt x="36412" y="401307"/>
                  </a:lnTo>
                  <a:lnTo>
                    <a:pt x="16685" y="359758"/>
                  </a:lnTo>
                  <a:lnTo>
                    <a:pt x="4296" y="314638"/>
                  </a:lnTo>
                  <a:lnTo>
                    <a:pt x="0" y="266698"/>
                  </a:lnTo>
                  <a:lnTo>
                    <a:pt x="4296" y="218759"/>
                  </a:lnTo>
                  <a:lnTo>
                    <a:pt x="16685" y="173639"/>
                  </a:lnTo>
                  <a:lnTo>
                    <a:pt x="36412" y="132090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59" y="4296"/>
                  </a:lnTo>
                  <a:lnTo>
                    <a:pt x="266698" y="0"/>
                  </a:lnTo>
                  <a:lnTo>
                    <a:pt x="318972" y="5171"/>
                  </a:lnTo>
                  <a:lnTo>
                    <a:pt x="368760" y="20301"/>
                  </a:lnTo>
                  <a:lnTo>
                    <a:pt x="414663" y="44808"/>
                  </a:lnTo>
                  <a:lnTo>
                    <a:pt x="455283" y="78114"/>
                  </a:lnTo>
                  <a:lnTo>
                    <a:pt x="488589" y="118734"/>
                  </a:lnTo>
                  <a:lnTo>
                    <a:pt x="513096" y="164637"/>
                  </a:lnTo>
                  <a:lnTo>
                    <a:pt x="528226" y="214425"/>
                  </a:lnTo>
                  <a:lnTo>
                    <a:pt x="533397" y="266698"/>
                  </a:lnTo>
                  <a:lnTo>
                    <a:pt x="529101" y="314638"/>
                  </a:lnTo>
                  <a:lnTo>
                    <a:pt x="516712" y="359758"/>
                  </a:lnTo>
                  <a:lnTo>
                    <a:pt x="496985" y="401307"/>
                  </a:lnTo>
                  <a:lnTo>
                    <a:pt x="470673" y="438529"/>
                  </a:lnTo>
                  <a:lnTo>
                    <a:pt x="438529" y="470673"/>
                  </a:lnTo>
                  <a:lnTo>
                    <a:pt x="401307" y="496985"/>
                  </a:lnTo>
                  <a:lnTo>
                    <a:pt x="359759" y="516712"/>
                  </a:lnTo>
                  <a:lnTo>
                    <a:pt x="314638" y="529101"/>
                  </a:lnTo>
                  <a:lnTo>
                    <a:pt x="266698" y="5333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36998" y="1464316"/>
              <a:ext cx="281044" cy="311366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7456840" y="1274624"/>
            <a:ext cx="671195" cy="671195"/>
            <a:chOff x="7456840" y="1274624"/>
            <a:chExt cx="671195" cy="671195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56840" y="1274624"/>
              <a:ext cx="671065" cy="67106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525674" y="1343457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698" y="533397"/>
                  </a:moveTo>
                  <a:lnTo>
                    <a:pt x="218758" y="529101"/>
                  </a:lnTo>
                  <a:lnTo>
                    <a:pt x="173638" y="516712"/>
                  </a:lnTo>
                  <a:lnTo>
                    <a:pt x="132090" y="496985"/>
                  </a:lnTo>
                  <a:lnTo>
                    <a:pt x="94867" y="470673"/>
                  </a:lnTo>
                  <a:lnTo>
                    <a:pt x="62724" y="438529"/>
                  </a:lnTo>
                  <a:lnTo>
                    <a:pt x="36412" y="401307"/>
                  </a:lnTo>
                  <a:lnTo>
                    <a:pt x="16685" y="359758"/>
                  </a:lnTo>
                  <a:lnTo>
                    <a:pt x="4296" y="314638"/>
                  </a:lnTo>
                  <a:lnTo>
                    <a:pt x="0" y="266698"/>
                  </a:lnTo>
                  <a:lnTo>
                    <a:pt x="4296" y="218759"/>
                  </a:lnTo>
                  <a:lnTo>
                    <a:pt x="16685" y="173639"/>
                  </a:lnTo>
                  <a:lnTo>
                    <a:pt x="36412" y="132090"/>
                  </a:lnTo>
                  <a:lnTo>
                    <a:pt x="62724" y="94868"/>
                  </a:lnTo>
                  <a:lnTo>
                    <a:pt x="94867" y="62724"/>
                  </a:lnTo>
                  <a:lnTo>
                    <a:pt x="132090" y="36412"/>
                  </a:lnTo>
                  <a:lnTo>
                    <a:pt x="173638" y="16685"/>
                  </a:lnTo>
                  <a:lnTo>
                    <a:pt x="218758" y="4296"/>
                  </a:lnTo>
                  <a:lnTo>
                    <a:pt x="266698" y="0"/>
                  </a:lnTo>
                  <a:lnTo>
                    <a:pt x="318972" y="5171"/>
                  </a:lnTo>
                  <a:lnTo>
                    <a:pt x="368760" y="20301"/>
                  </a:lnTo>
                  <a:lnTo>
                    <a:pt x="414663" y="44808"/>
                  </a:lnTo>
                  <a:lnTo>
                    <a:pt x="455283" y="78114"/>
                  </a:lnTo>
                  <a:lnTo>
                    <a:pt x="488589" y="118734"/>
                  </a:lnTo>
                  <a:lnTo>
                    <a:pt x="513096" y="164637"/>
                  </a:lnTo>
                  <a:lnTo>
                    <a:pt x="528225" y="214425"/>
                  </a:lnTo>
                  <a:lnTo>
                    <a:pt x="533397" y="266698"/>
                  </a:lnTo>
                  <a:lnTo>
                    <a:pt x="529100" y="314638"/>
                  </a:lnTo>
                  <a:lnTo>
                    <a:pt x="516712" y="359758"/>
                  </a:lnTo>
                  <a:lnTo>
                    <a:pt x="496985" y="401307"/>
                  </a:lnTo>
                  <a:lnTo>
                    <a:pt x="470673" y="438529"/>
                  </a:lnTo>
                  <a:lnTo>
                    <a:pt x="438529" y="470673"/>
                  </a:lnTo>
                  <a:lnTo>
                    <a:pt x="401306" y="496985"/>
                  </a:lnTo>
                  <a:lnTo>
                    <a:pt x="359758" y="516712"/>
                  </a:lnTo>
                  <a:lnTo>
                    <a:pt x="314637" y="529101"/>
                  </a:lnTo>
                  <a:lnTo>
                    <a:pt x="266698" y="5333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39865" y="1464317"/>
              <a:ext cx="305015" cy="305015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4256586" y="2019335"/>
            <a:ext cx="144526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Lucida Sans Unicode"/>
                <a:cs typeface="Lucida Sans Unicode"/>
              </a:rPr>
              <a:t>Handle</a:t>
            </a:r>
            <a:r>
              <a:rPr sz="1000" spc="15" dirty="0">
                <a:latin typeface="Lucida Sans Unicode"/>
                <a:cs typeface="Lucida Sans Unicode"/>
              </a:rPr>
              <a:t> </a:t>
            </a:r>
            <a:r>
              <a:rPr sz="1000" dirty="0">
                <a:latin typeface="Lucida Sans Unicode"/>
                <a:cs typeface="Lucida Sans Unicode"/>
              </a:rPr>
              <a:t>Missing</a:t>
            </a:r>
            <a:r>
              <a:rPr sz="1000" spc="20" dirty="0">
                <a:latin typeface="Lucida Sans Unicode"/>
                <a:cs typeface="Lucida Sans Unicode"/>
              </a:rPr>
              <a:t> </a:t>
            </a:r>
            <a:r>
              <a:rPr sz="1000" spc="-10" dirty="0">
                <a:latin typeface="Lucida Sans Unicode"/>
                <a:cs typeface="Lucida Sans Unicode"/>
              </a:rPr>
              <a:t>Values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08733" y="2019335"/>
            <a:ext cx="17684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10" dirty="0">
                <a:latin typeface="Lucida Sans Unicode"/>
                <a:cs typeface="Lucida Sans Unicode"/>
              </a:rPr>
              <a:t>Standardization</a:t>
            </a:r>
            <a:r>
              <a:rPr sz="1000" dirty="0">
                <a:latin typeface="Lucida Sans Unicode"/>
                <a:cs typeface="Lucida Sans Unicode"/>
              </a:rPr>
              <a:t> of</a:t>
            </a:r>
            <a:r>
              <a:rPr sz="1000" spc="5" dirty="0">
                <a:latin typeface="Lucida Sans Unicode"/>
                <a:cs typeface="Lucida Sans Unicode"/>
              </a:rPr>
              <a:t> </a:t>
            </a:r>
            <a:r>
              <a:rPr sz="1000" spc="10" dirty="0">
                <a:latin typeface="Lucida Sans Unicode"/>
                <a:cs typeface="Lucida Sans Unicode"/>
              </a:rPr>
              <a:t>the</a:t>
            </a:r>
            <a:r>
              <a:rPr sz="1000" spc="5" dirty="0">
                <a:latin typeface="Lucida Sans Unicode"/>
                <a:cs typeface="Lucida Sans Unicode"/>
              </a:rPr>
              <a:t> </a:t>
            </a:r>
            <a:r>
              <a:rPr sz="1000" spc="45" dirty="0">
                <a:latin typeface="Lucida Sans Unicode"/>
                <a:cs typeface="Lucida Sans Unicode"/>
              </a:rPr>
              <a:t>data</a:t>
            </a:r>
            <a:endParaRPr sz="1000">
              <a:latin typeface="Lucida Sans Unicode"/>
              <a:cs typeface="Lucida Sans Unicode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643213" y="2940789"/>
            <a:ext cx="671195" cy="671195"/>
            <a:chOff x="4643213" y="2940789"/>
            <a:chExt cx="671195" cy="671195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43213" y="2940789"/>
              <a:ext cx="671065" cy="67106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712046" y="3009622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698" y="533397"/>
                  </a:moveTo>
                  <a:lnTo>
                    <a:pt x="218759" y="529101"/>
                  </a:lnTo>
                  <a:lnTo>
                    <a:pt x="173639" y="516712"/>
                  </a:lnTo>
                  <a:lnTo>
                    <a:pt x="132091" y="496985"/>
                  </a:lnTo>
                  <a:lnTo>
                    <a:pt x="94868" y="470673"/>
                  </a:lnTo>
                  <a:lnTo>
                    <a:pt x="62724" y="438529"/>
                  </a:lnTo>
                  <a:lnTo>
                    <a:pt x="36412" y="401306"/>
                  </a:lnTo>
                  <a:lnTo>
                    <a:pt x="16685" y="359758"/>
                  </a:lnTo>
                  <a:lnTo>
                    <a:pt x="4296" y="314638"/>
                  </a:lnTo>
                  <a:lnTo>
                    <a:pt x="0" y="266698"/>
                  </a:lnTo>
                  <a:lnTo>
                    <a:pt x="4296" y="218759"/>
                  </a:lnTo>
                  <a:lnTo>
                    <a:pt x="16685" y="173639"/>
                  </a:lnTo>
                  <a:lnTo>
                    <a:pt x="36412" y="132090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59" y="4296"/>
                  </a:lnTo>
                  <a:lnTo>
                    <a:pt x="266698" y="0"/>
                  </a:lnTo>
                  <a:lnTo>
                    <a:pt x="318972" y="5171"/>
                  </a:lnTo>
                  <a:lnTo>
                    <a:pt x="368760" y="20301"/>
                  </a:lnTo>
                  <a:lnTo>
                    <a:pt x="414663" y="44808"/>
                  </a:lnTo>
                  <a:lnTo>
                    <a:pt x="455283" y="78114"/>
                  </a:lnTo>
                  <a:lnTo>
                    <a:pt x="488589" y="118734"/>
                  </a:lnTo>
                  <a:lnTo>
                    <a:pt x="513096" y="164637"/>
                  </a:lnTo>
                  <a:lnTo>
                    <a:pt x="528226" y="214425"/>
                  </a:lnTo>
                  <a:lnTo>
                    <a:pt x="533397" y="266698"/>
                  </a:lnTo>
                  <a:lnTo>
                    <a:pt x="529101" y="314638"/>
                  </a:lnTo>
                  <a:lnTo>
                    <a:pt x="516712" y="359758"/>
                  </a:lnTo>
                  <a:lnTo>
                    <a:pt x="496985" y="401306"/>
                  </a:lnTo>
                  <a:lnTo>
                    <a:pt x="470673" y="438529"/>
                  </a:lnTo>
                  <a:lnTo>
                    <a:pt x="438529" y="470673"/>
                  </a:lnTo>
                  <a:lnTo>
                    <a:pt x="401307" y="496985"/>
                  </a:lnTo>
                  <a:lnTo>
                    <a:pt x="359759" y="516712"/>
                  </a:lnTo>
                  <a:lnTo>
                    <a:pt x="314638" y="529101"/>
                  </a:lnTo>
                  <a:lnTo>
                    <a:pt x="266698" y="5333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26238" y="3123814"/>
              <a:ext cx="305015" cy="305015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7456840" y="2940789"/>
            <a:ext cx="671195" cy="671195"/>
            <a:chOff x="7456840" y="2940789"/>
            <a:chExt cx="671195" cy="671195"/>
          </a:xfrm>
        </p:grpSpPr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56840" y="2940789"/>
              <a:ext cx="671065" cy="67106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525674" y="3009622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698" y="533397"/>
                  </a:moveTo>
                  <a:lnTo>
                    <a:pt x="218758" y="529101"/>
                  </a:lnTo>
                  <a:lnTo>
                    <a:pt x="173638" y="516712"/>
                  </a:lnTo>
                  <a:lnTo>
                    <a:pt x="132090" y="496985"/>
                  </a:lnTo>
                  <a:lnTo>
                    <a:pt x="94867" y="470673"/>
                  </a:lnTo>
                  <a:lnTo>
                    <a:pt x="62724" y="438529"/>
                  </a:lnTo>
                  <a:lnTo>
                    <a:pt x="36412" y="401306"/>
                  </a:lnTo>
                  <a:lnTo>
                    <a:pt x="16685" y="359758"/>
                  </a:lnTo>
                  <a:lnTo>
                    <a:pt x="4296" y="314638"/>
                  </a:lnTo>
                  <a:lnTo>
                    <a:pt x="0" y="266698"/>
                  </a:lnTo>
                  <a:lnTo>
                    <a:pt x="4296" y="218759"/>
                  </a:lnTo>
                  <a:lnTo>
                    <a:pt x="16685" y="173639"/>
                  </a:lnTo>
                  <a:lnTo>
                    <a:pt x="36412" y="132090"/>
                  </a:lnTo>
                  <a:lnTo>
                    <a:pt x="62724" y="94868"/>
                  </a:lnTo>
                  <a:lnTo>
                    <a:pt x="94867" y="62724"/>
                  </a:lnTo>
                  <a:lnTo>
                    <a:pt x="132090" y="36412"/>
                  </a:lnTo>
                  <a:lnTo>
                    <a:pt x="173638" y="16685"/>
                  </a:lnTo>
                  <a:lnTo>
                    <a:pt x="218758" y="4296"/>
                  </a:lnTo>
                  <a:lnTo>
                    <a:pt x="266698" y="0"/>
                  </a:lnTo>
                  <a:lnTo>
                    <a:pt x="318972" y="5171"/>
                  </a:lnTo>
                  <a:lnTo>
                    <a:pt x="368760" y="20301"/>
                  </a:lnTo>
                  <a:lnTo>
                    <a:pt x="414663" y="44808"/>
                  </a:lnTo>
                  <a:lnTo>
                    <a:pt x="455283" y="78114"/>
                  </a:lnTo>
                  <a:lnTo>
                    <a:pt x="488589" y="118734"/>
                  </a:lnTo>
                  <a:lnTo>
                    <a:pt x="513096" y="164637"/>
                  </a:lnTo>
                  <a:lnTo>
                    <a:pt x="528225" y="214425"/>
                  </a:lnTo>
                  <a:lnTo>
                    <a:pt x="533397" y="266698"/>
                  </a:lnTo>
                  <a:lnTo>
                    <a:pt x="529100" y="314638"/>
                  </a:lnTo>
                  <a:lnTo>
                    <a:pt x="516712" y="359758"/>
                  </a:lnTo>
                  <a:lnTo>
                    <a:pt x="496985" y="401306"/>
                  </a:lnTo>
                  <a:lnTo>
                    <a:pt x="470673" y="438529"/>
                  </a:lnTo>
                  <a:lnTo>
                    <a:pt x="438529" y="470673"/>
                  </a:lnTo>
                  <a:lnTo>
                    <a:pt x="401306" y="496985"/>
                  </a:lnTo>
                  <a:lnTo>
                    <a:pt x="359758" y="516712"/>
                  </a:lnTo>
                  <a:lnTo>
                    <a:pt x="314637" y="529101"/>
                  </a:lnTo>
                  <a:lnTo>
                    <a:pt x="266698" y="5333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39865" y="3123814"/>
              <a:ext cx="305015" cy="305015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4409370" y="3685500"/>
            <a:ext cx="113919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Lucida Sans Unicode"/>
                <a:cs typeface="Lucida Sans Unicode"/>
              </a:rPr>
              <a:t>Outlier</a:t>
            </a:r>
            <a:r>
              <a:rPr sz="1000" spc="-50" dirty="0">
                <a:latin typeface="Lucida Sans Unicode"/>
                <a:cs typeface="Lucida Sans Unicode"/>
              </a:rPr>
              <a:t> </a:t>
            </a:r>
            <a:r>
              <a:rPr sz="1000" spc="-10" dirty="0">
                <a:latin typeface="Lucida Sans Unicode"/>
                <a:cs typeface="Lucida Sans Unicode"/>
              </a:rPr>
              <a:t>Treatment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104299" y="3685500"/>
            <a:ext cx="137668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Lucida Sans Unicode"/>
                <a:cs typeface="Lucida Sans Unicode"/>
              </a:rPr>
              <a:t>Handle</a:t>
            </a:r>
            <a:r>
              <a:rPr sz="1000" spc="65" dirty="0">
                <a:latin typeface="Lucida Sans Unicode"/>
                <a:cs typeface="Lucida Sans Unicode"/>
              </a:rPr>
              <a:t> </a:t>
            </a:r>
            <a:r>
              <a:rPr sz="1000" dirty="0">
                <a:latin typeface="Lucida Sans Unicode"/>
                <a:cs typeface="Lucida Sans Unicode"/>
              </a:rPr>
              <a:t>Invalid</a:t>
            </a:r>
            <a:r>
              <a:rPr sz="1000" spc="65" dirty="0">
                <a:latin typeface="Lucida Sans Unicode"/>
                <a:cs typeface="Lucida Sans Unicode"/>
              </a:rPr>
              <a:t> </a:t>
            </a:r>
            <a:r>
              <a:rPr sz="1000" spc="-10" dirty="0">
                <a:latin typeface="Lucida Sans Unicode"/>
                <a:cs typeface="Lucida Sans Unicode"/>
              </a:rPr>
              <a:t>values</a:t>
            </a:r>
            <a:endParaRPr sz="1000">
              <a:latin typeface="Lucida Sans Unicode"/>
              <a:cs typeface="Lucida Sans Unicode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53798" y="4675128"/>
            <a:ext cx="8725675" cy="275590"/>
            <a:chOff x="253798" y="4675128"/>
            <a:chExt cx="8725675" cy="275590"/>
          </a:xfrm>
        </p:grpSpPr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3798" y="4688173"/>
              <a:ext cx="186899" cy="18689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581973" y="4675128"/>
              <a:ext cx="5397500" cy="275590"/>
            </a:xfrm>
            <a:custGeom>
              <a:avLst/>
              <a:gdLst/>
              <a:ahLst/>
              <a:cxnLst/>
              <a:rect l="l" t="t" r="r" b="b"/>
              <a:pathLst>
                <a:path w="5397500" h="275589">
                  <a:moveTo>
                    <a:pt x="5397021" y="275006"/>
                  </a:moveTo>
                  <a:lnTo>
                    <a:pt x="0" y="275006"/>
                  </a:lnTo>
                  <a:lnTo>
                    <a:pt x="0" y="0"/>
                  </a:lnTo>
                  <a:lnTo>
                    <a:pt x="5397021" y="0"/>
                  </a:lnTo>
                  <a:lnTo>
                    <a:pt x="5397021" y="2750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581973" y="4675128"/>
              <a:ext cx="5397500" cy="275590"/>
            </a:xfrm>
            <a:custGeom>
              <a:avLst/>
              <a:gdLst/>
              <a:ahLst/>
              <a:cxnLst/>
              <a:rect l="l" t="t" r="r" b="b"/>
              <a:pathLst>
                <a:path w="5397500" h="275589">
                  <a:moveTo>
                    <a:pt x="0" y="0"/>
                  </a:moveTo>
                  <a:lnTo>
                    <a:pt x="5397021" y="0"/>
                  </a:lnTo>
                  <a:lnTo>
                    <a:pt x="5397021" y="275006"/>
                  </a:lnTo>
                  <a:lnTo>
                    <a:pt x="0" y="275006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spc="-10" dirty="0"/>
              <a:t>zepanalytics.com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6517" y="250476"/>
            <a:ext cx="7728584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Some</a:t>
            </a:r>
            <a:r>
              <a:rPr spc="-225" dirty="0"/>
              <a:t> </a:t>
            </a:r>
            <a:r>
              <a:rPr spc="-85" dirty="0"/>
              <a:t>Questions</a:t>
            </a:r>
            <a:r>
              <a:rPr spc="-225" dirty="0"/>
              <a:t> </a:t>
            </a:r>
            <a:r>
              <a:rPr spc="-20" dirty="0"/>
              <a:t>you</a:t>
            </a:r>
            <a:r>
              <a:rPr spc="-225" dirty="0"/>
              <a:t> </a:t>
            </a:r>
            <a:r>
              <a:rPr spc="-65" dirty="0"/>
              <a:t>need</a:t>
            </a:r>
            <a:r>
              <a:rPr spc="-220" dirty="0"/>
              <a:t> </a:t>
            </a:r>
            <a:r>
              <a:rPr spc="-90" dirty="0"/>
              <a:t>to</a:t>
            </a:r>
            <a:r>
              <a:rPr spc="-225" dirty="0"/>
              <a:t> </a:t>
            </a:r>
            <a:r>
              <a:rPr spc="-75" dirty="0"/>
              <a:t>ask</a:t>
            </a:r>
            <a:r>
              <a:rPr spc="-225" dirty="0"/>
              <a:t> </a:t>
            </a:r>
            <a:r>
              <a:rPr spc="-65" dirty="0"/>
              <a:t>yourself</a:t>
            </a:r>
            <a:r>
              <a:rPr spc="-220" dirty="0"/>
              <a:t> </a:t>
            </a:r>
            <a:r>
              <a:rPr spc="-35" dirty="0"/>
              <a:t>about</a:t>
            </a:r>
            <a:r>
              <a:rPr spc="-225" dirty="0"/>
              <a:t> </a:t>
            </a:r>
            <a:r>
              <a:rPr spc="-70" dirty="0"/>
              <a:t>the</a:t>
            </a:r>
            <a:r>
              <a:rPr spc="-225" dirty="0"/>
              <a:t> </a:t>
            </a:r>
            <a:r>
              <a:rPr spc="-20" dirty="0"/>
              <a:t>data </a:t>
            </a:r>
            <a:r>
              <a:rPr spc="-70" dirty="0"/>
              <a:t>before</a:t>
            </a:r>
            <a:r>
              <a:rPr spc="-220" dirty="0"/>
              <a:t> </a:t>
            </a:r>
            <a:r>
              <a:rPr spc="-55" dirty="0"/>
              <a:t>cleaning</a:t>
            </a:r>
            <a:r>
              <a:rPr spc="-220" dirty="0"/>
              <a:t> </a:t>
            </a:r>
            <a:r>
              <a:rPr spc="-70" dirty="0"/>
              <a:t>the</a:t>
            </a:r>
            <a:r>
              <a:rPr spc="-220" dirty="0"/>
              <a:t> </a:t>
            </a:r>
            <a:r>
              <a:rPr spc="-20" dirty="0"/>
              <a:t>data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96086" y="1992427"/>
            <a:ext cx="8283387" cy="2958291"/>
            <a:chOff x="696086" y="1992427"/>
            <a:chExt cx="8283387" cy="2958291"/>
          </a:xfrm>
        </p:grpSpPr>
        <p:sp>
          <p:nvSpPr>
            <p:cNvPr id="4" name="object 4"/>
            <p:cNvSpPr/>
            <p:nvPr/>
          </p:nvSpPr>
          <p:spPr>
            <a:xfrm>
              <a:off x="5377730" y="1992427"/>
              <a:ext cx="3042285" cy="1466215"/>
            </a:xfrm>
            <a:custGeom>
              <a:avLst/>
              <a:gdLst/>
              <a:ahLst/>
              <a:cxnLst/>
              <a:rect l="l" t="t" r="r" b="b"/>
              <a:pathLst>
                <a:path w="3042284" h="1466214">
                  <a:moveTo>
                    <a:pt x="2584417" y="1465998"/>
                  </a:moveTo>
                  <a:lnTo>
                    <a:pt x="1831976" y="1465998"/>
                  </a:lnTo>
                  <a:lnTo>
                    <a:pt x="1810661" y="1463230"/>
                  </a:lnTo>
                  <a:lnTo>
                    <a:pt x="1774385" y="1442370"/>
                  </a:lnTo>
                  <a:lnTo>
                    <a:pt x="1515752" y="1000165"/>
                  </a:lnTo>
                  <a:lnTo>
                    <a:pt x="1504741" y="959006"/>
                  </a:lnTo>
                  <a:lnTo>
                    <a:pt x="1507494" y="938068"/>
                  </a:lnTo>
                  <a:lnTo>
                    <a:pt x="1515752" y="918288"/>
                  </a:lnTo>
                  <a:lnTo>
                    <a:pt x="1546768" y="887446"/>
                  </a:lnTo>
                  <a:lnTo>
                    <a:pt x="1586638" y="877165"/>
                  </a:lnTo>
                  <a:lnTo>
                    <a:pt x="1626429" y="887446"/>
                  </a:lnTo>
                  <a:lnTo>
                    <a:pt x="1657206" y="918288"/>
                  </a:lnTo>
                  <a:lnTo>
                    <a:pt x="1855975" y="1261525"/>
                  </a:lnTo>
                  <a:lnTo>
                    <a:pt x="1869051" y="1278763"/>
                  </a:lnTo>
                  <a:lnTo>
                    <a:pt x="1885832" y="1291604"/>
                  </a:lnTo>
                  <a:lnTo>
                    <a:pt x="1905367" y="1299623"/>
                  </a:lnTo>
                  <a:lnTo>
                    <a:pt x="1926701" y="1302390"/>
                  </a:lnTo>
                  <a:lnTo>
                    <a:pt x="2489691" y="1302390"/>
                  </a:lnTo>
                  <a:lnTo>
                    <a:pt x="2530508" y="1291604"/>
                  </a:lnTo>
                  <a:lnTo>
                    <a:pt x="2560418" y="1261525"/>
                  </a:lnTo>
                  <a:lnTo>
                    <a:pt x="2842195" y="773937"/>
                  </a:lnTo>
                  <a:lnTo>
                    <a:pt x="2853101" y="733237"/>
                  </a:lnTo>
                  <a:lnTo>
                    <a:pt x="2850374" y="712233"/>
                  </a:lnTo>
                  <a:lnTo>
                    <a:pt x="2560418" y="204619"/>
                  </a:lnTo>
                  <a:lnTo>
                    <a:pt x="2530508" y="174760"/>
                  </a:lnTo>
                  <a:lnTo>
                    <a:pt x="2489691" y="163754"/>
                  </a:lnTo>
                  <a:lnTo>
                    <a:pt x="1926701" y="163754"/>
                  </a:lnTo>
                  <a:lnTo>
                    <a:pt x="1885832" y="174760"/>
                  </a:lnTo>
                  <a:lnTo>
                    <a:pt x="1855975" y="204619"/>
                  </a:lnTo>
                  <a:lnTo>
                    <a:pt x="1827533" y="253816"/>
                  </a:lnTo>
                  <a:lnTo>
                    <a:pt x="1801094" y="299553"/>
                  </a:lnTo>
                  <a:lnTo>
                    <a:pt x="1776530" y="342049"/>
                  </a:lnTo>
                  <a:lnTo>
                    <a:pt x="1753715" y="381524"/>
                  </a:lnTo>
                  <a:lnTo>
                    <a:pt x="1732522" y="418197"/>
                  </a:lnTo>
                  <a:lnTo>
                    <a:pt x="1712824" y="452288"/>
                  </a:lnTo>
                  <a:lnTo>
                    <a:pt x="1677404" y="513600"/>
                  </a:lnTo>
                  <a:lnTo>
                    <a:pt x="1646441" y="567215"/>
                  </a:lnTo>
                  <a:lnTo>
                    <a:pt x="1618917" y="614887"/>
                  </a:lnTo>
                  <a:lnTo>
                    <a:pt x="1593819" y="658372"/>
                  </a:lnTo>
                  <a:lnTo>
                    <a:pt x="1570129" y="699425"/>
                  </a:lnTo>
                  <a:lnTo>
                    <a:pt x="1535015" y="760284"/>
                  </a:lnTo>
                  <a:lnTo>
                    <a:pt x="1522915" y="781255"/>
                  </a:lnTo>
                  <a:lnTo>
                    <a:pt x="1497359" y="825541"/>
                  </a:lnTo>
                  <a:lnTo>
                    <a:pt x="1469149" y="874416"/>
                  </a:lnTo>
                  <a:lnTo>
                    <a:pt x="1437271" y="929633"/>
                  </a:lnTo>
                  <a:lnTo>
                    <a:pt x="1400707" y="992948"/>
                  </a:lnTo>
                  <a:lnTo>
                    <a:pt x="1380352" y="1028190"/>
                  </a:lnTo>
                  <a:lnTo>
                    <a:pt x="1358444" y="1066116"/>
                  </a:lnTo>
                  <a:lnTo>
                    <a:pt x="1334857" y="1106943"/>
                  </a:lnTo>
                  <a:lnTo>
                    <a:pt x="1309464" y="1150891"/>
                  </a:lnTo>
                  <a:lnTo>
                    <a:pt x="1282138" y="1198181"/>
                  </a:lnTo>
                  <a:lnTo>
                    <a:pt x="1252752" y="1249030"/>
                  </a:lnTo>
                  <a:lnTo>
                    <a:pt x="1221180" y="1303659"/>
                  </a:lnTo>
                  <a:lnTo>
                    <a:pt x="1187294" y="1362287"/>
                  </a:lnTo>
                  <a:lnTo>
                    <a:pt x="1150967" y="1425132"/>
                  </a:lnTo>
                  <a:lnTo>
                    <a:pt x="1121056" y="1455212"/>
                  </a:lnTo>
                  <a:lnTo>
                    <a:pt x="1080240" y="1465998"/>
                  </a:lnTo>
                  <a:lnTo>
                    <a:pt x="328363" y="1465998"/>
                  </a:lnTo>
                  <a:lnTo>
                    <a:pt x="287212" y="1455212"/>
                  </a:lnTo>
                  <a:lnTo>
                    <a:pt x="257072" y="1425132"/>
                  </a:lnTo>
                  <a:lnTo>
                    <a:pt x="11011" y="998989"/>
                  </a:lnTo>
                  <a:lnTo>
                    <a:pt x="0" y="958271"/>
                  </a:lnTo>
                  <a:lnTo>
                    <a:pt x="2752" y="937223"/>
                  </a:lnTo>
                  <a:lnTo>
                    <a:pt x="42035" y="886518"/>
                  </a:lnTo>
                  <a:lnTo>
                    <a:pt x="81967" y="876210"/>
                  </a:lnTo>
                  <a:lnTo>
                    <a:pt x="121925" y="886353"/>
                  </a:lnTo>
                  <a:lnTo>
                    <a:pt x="153029" y="917112"/>
                  </a:lnTo>
                  <a:lnTo>
                    <a:pt x="351797" y="1261525"/>
                  </a:lnTo>
                  <a:lnTo>
                    <a:pt x="364874" y="1278763"/>
                  </a:lnTo>
                  <a:lnTo>
                    <a:pt x="381655" y="1291604"/>
                  </a:lnTo>
                  <a:lnTo>
                    <a:pt x="401190" y="1299623"/>
                  </a:lnTo>
                  <a:lnTo>
                    <a:pt x="422524" y="1302390"/>
                  </a:lnTo>
                  <a:lnTo>
                    <a:pt x="986079" y="1302390"/>
                  </a:lnTo>
                  <a:lnTo>
                    <a:pt x="1026683" y="1291604"/>
                  </a:lnTo>
                  <a:lnTo>
                    <a:pt x="1056806" y="1261525"/>
                  </a:lnTo>
                  <a:lnTo>
                    <a:pt x="1199081" y="1015070"/>
                  </a:lnTo>
                  <a:lnTo>
                    <a:pt x="1265854" y="899396"/>
                  </a:lnTo>
                  <a:lnTo>
                    <a:pt x="1298212" y="843334"/>
                  </a:lnTo>
                  <a:lnTo>
                    <a:pt x="1319097" y="807144"/>
                  </a:lnTo>
                  <a:lnTo>
                    <a:pt x="1324346" y="798037"/>
                  </a:lnTo>
                  <a:lnTo>
                    <a:pt x="1324205" y="798278"/>
                  </a:lnTo>
                  <a:lnTo>
                    <a:pt x="1261047" y="907615"/>
                  </a:lnTo>
                  <a:lnTo>
                    <a:pt x="1090622" y="1202718"/>
                  </a:lnTo>
                  <a:lnTo>
                    <a:pt x="1066757" y="1244036"/>
                  </a:lnTo>
                  <a:lnTo>
                    <a:pt x="1056320" y="1262093"/>
                  </a:lnTo>
                  <a:lnTo>
                    <a:pt x="1056453" y="1261862"/>
                  </a:lnTo>
                  <a:lnTo>
                    <a:pt x="1102341" y="1182349"/>
                  </a:lnTo>
                  <a:lnTo>
                    <a:pt x="1171491" y="1062559"/>
                  </a:lnTo>
                  <a:lnTo>
                    <a:pt x="1323598" y="799079"/>
                  </a:lnTo>
                  <a:lnTo>
                    <a:pt x="1679125" y="183260"/>
                  </a:lnTo>
                  <a:lnTo>
                    <a:pt x="1761249" y="41011"/>
                  </a:lnTo>
                  <a:lnTo>
                    <a:pt x="1791160" y="11079"/>
                  </a:lnTo>
                  <a:lnTo>
                    <a:pt x="1831976" y="0"/>
                  </a:lnTo>
                  <a:lnTo>
                    <a:pt x="2584417" y="0"/>
                  </a:lnTo>
                  <a:lnTo>
                    <a:pt x="2625233" y="11079"/>
                  </a:lnTo>
                  <a:lnTo>
                    <a:pt x="2655144" y="41011"/>
                  </a:lnTo>
                  <a:lnTo>
                    <a:pt x="3030941" y="692207"/>
                  </a:lnTo>
                  <a:lnTo>
                    <a:pt x="3041952" y="733237"/>
                  </a:lnTo>
                  <a:lnTo>
                    <a:pt x="3039200" y="754159"/>
                  </a:lnTo>
                  <a:lnTo>
                    <a:pt x="2655144" y="1425132"/>
                  </a:lnTo>
                  <a:lnTo>
                    <a:pt x="2625233" y="1455212"/>
                  </a:lnTo>
                  <a:lnTo>
                    <a:pt x="2605732" y="1463230"/>
                  </a:lnTo>
                  <a:lnTo>
                    <a:pt x="2584417" y="1465998"/>
                  </a:lnTo>
                  <a:close/>
                </a:path>
              </a:pathLst>
            </a:custGeom>
            <a:solidFill>
              <a:srgbClr val="00A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47764" y="1993964"/>
              <a:ext cx="2912110" cy="1464310"/>
            </a:xfrm>
            <a:custGeom>
              <a:avLst/>
              <a:gdLst/>
              <a:ahLst/>
              <a:cxnLst/>
              <a:rect l="l" t="t" r="r" b="b"/>
              <a:pathLst>
                <a:path w="2912109" h="1464310">
                  <a:moveTo>
                    <a:pt x="1079133" y="1463815"/>
                  </a:moveTo>
                  <a:lnTo>
                    <a:pt x="327724" y="1463815"/>
                  </a:lnTo>
                  <a:lnTo>
                    <a:pt x="306274" y="1461042"/>
                  </a:lnTo>
                  <a:lnTo>
                    <a:pt x="269573" y="1440171"/>
                  </a:lnTo>
                  <a:lnTo>
                    <a:pt x="10978" y="997495"/>
                  </a:lnTo>
                  <a:lnTo>
                    <a:pt x="0" y="956834"/>
                  </a:lnTo>
                  <a:lnTo>
                    <a:pt x="2744" y="935836"/>
                  </a:lnTo>
                  <a:lnTo>
                    <a:pt x="10978" y="915765"/>
                  </a:lnTo>
                  <a:lnTo>
                    <a:pt x="41662" y="885231"/>
                  </a:lnTo>
                  <a:lnTo>
                    <a:pt x="81405" y="875053"/>
                  </a:lnTo>
                  <a:lnTo>
                    <a:pt x="121276" y="885231"/>
                  </a:lnTo>
                  <a:lnTo>
                    <a:pt x="152341" y="915765"/>
                  </a:lnTo>
                  <a:lnTo>
                    <a:pt x="351036" y="1259559"/>
                  </a:lnTo>
                  <a:lnTo>
                    <a:pt x="364149" y="1276780"/>
                  </a:lnTo>
                  <a:lnTo>
                    <a:pt x="380922" y="1289623"/>
                  </a:lnTo>
                  <a:lnTo>
                    <a:pt x="400439" y="1297650"/>
                  </a:lnTo>
                  <a:lnTo>
                    <a:pt x="421786" y="1300424"/>
                  </a:lnTo>
                  <a:lnTo>
                    <a:pt x="985071" y="1300424"/>
                  </a:lnTo>
                  <a:lnTo>
                    <a:pt x="1025681" y="1289623"/>
                  </a:lnTo>
                  <a:lnTo>
                    <a:pt x="1055821" y="1259559"/>
                  </a:lnTo>
                  <a:lnTo>
                    <a:pt x="1058604" y="1254669"/>
                  </a:lnTo>
                  <a:lnTo>
                    <a:pt x="1066350" y="1241193"/>
                  </a:lnTo>
                  <a:lnTo>
                    <a:pt x="1095208" y="1191126"/>
                  </a:lnTo>
                  <a:lnTo>
                    <a:pt x="1115555" y="1155857"/>
                  </a:lnTo>
                  <a:lnTo>
                    <a:pt x="1139340" y="1114644"/>
                  </a:lnTo>
                  <a:lnTo>
                    <a:pt x="1166180" y="1068147"/>
                  </a:lnTo>
                  <a:lnTo>
                    <a:pt x="1195695" y="1017027"/>
                  </a:lnTo>
                  <a:lnTo>
                    <a:pt x="1227502" y="961945"/>
                  </a:lnTo>
                  <a:lnTo>
                    <a:pt x="1261219" y="903561"/>
                  </a:lnTo>
                  <a:lnTo>
                    <a:pt x="1296467" y="842535"/>
                  </a:lnTo>
                  <a:lnTo>
                    <a:pt x="1332862" y="779528"/>
                  </a:lnTo>
                  <a:lnTo>
                    <a:pt x="1370023" y="715200"/>
                  </a:lnTo>
                  <a:lnTo>
                    <a:pt x="1407569" y="650212"/>
                  </a:lnTo>
                  <a:lnTo>
                    <a:pt x="1445118" y="585223"/>
                  </a:lnTo>
                  <a:lnTo>
                    <a:pt x="1482288" y="520895"/>
                  </a:lnTo>
                  <a:lnTo>
                    <a:pt x="1518699" y="457888"/>
                  </a:lnTo>
                  <a:lnTo>
                    <a:pt x="1553968" y="396863"/>
                  </a:lnTo>
                  <a:lnTo>
                    <a:pt x="1587714" y="338478"/>
                  </a:lnTo>
                  <a:lnTo>
                    <a:pt x="1619555" y="283396"/>
                  </a:lnTo>
                  <a:lnTo>
                    <a:pt x="1649110" y="232277"/>
                  </a:lnTo>
                  <a:lnTo>
                    <a:pt x="1675997" y="185780"/>
                  </a:lnTo>
                  <a:lnTo>
                    <a:pt x="1699835" y="144567"/>
                  </a:lnTo>
                  <a:lnTo>
                    <a:pt x="1720241" y="109297"/>
                  </a:lnTo>
                  <a:lnTo>
                    <a:pt x="1749235" y="59231"/>
                  </a:lnTo>
                  <a:lnTo>
                    <a:pt x="1773038" y="23901"/>
                  </a:lnTo>
                  <a:lnTo>
                    <a:pt x="1809272" y="2859"/>
                  </a:lnTo>
                  <a:lnTo>
                    <a:pt x="1830541" y="0"/>
                  </a:lnTo>
                  <a:lnTo>
                    <a:pt x="2582085" y="0"/>
                  </a:lnTo>
                  <a:lnTo>
                    <a:pt x="2622898" y="11029"/>
                  </a:lnTo>
                  <a:lnTo>
                    <a:pt x="2652834" y="40864"/>
                  </a:lnTo>
                  <a:lnTo>
                    <a:pt x="2901135" y="469844"/>
                  </a:lnTo>
                  <a:lnTo>
                    <a:pt x="2911486" y="501080"/>
                  </a:lnTo>
                  <a:lnTo>
                    <a:pt x="2909030" y="532742"/>
                  </a:lnTo>
                  <a:lnTo>
                    <a:pt x="2869556" y="582476"/>
                  </a:lnTo>
                  <a:lnTo>
                    <a:pt x="2807971" y="589338"/>
                  </a:lnTo>
                  <a:lnTo>
                    <a:pt x="2759094" y="551573"/>
                  </a:lnTo>
                  <a:lnTo>
                    <a:pt x="2558637" y="204256"/>
                  </a:lnTo>
                  <a:lnTo>
                    <a:pt x="2545584" y="187293"/>
                  </a:lnTo>
                  <a:lnTo>
                    <a:pt x="2528820" y="174421"/>
                  </a:lnTo>
                  <a:lnTo>
                    <a:pt x="2509311" y="166250"/>
                  </a:lnTo>
                  <a:lnTo>
                    <a:pt x="2488023" y="163391"/>
                  </a:lnTo>
                  <a:lnTo>
                    <a:pt x="1924738" y="163391"/>
                  </a:lnTo>
                  <a:lnTo>
                    <a:pt x="1883874" y="174421"/>
                  </a:lnTo>
                  <a:lnTo>
                    <a:pt x="1853989" y="204256"/>
                  </a:lnTo>
                  <a:lnTo>
                    <a:pt x="1785541" y="322859"/>
                  </a:lnTo>
                  <a:lnTo>
                    <a:pt x="1612786" y="622087"/>
                  </a:lnTo>
                  <a:lnTo>
                    <a:pt x="1384606" y="1017074"/>
                  </a:lnTo>
                  <a:lnTo>
                    <a:pt x="1149882" y="1422951"/>
                  </a:lnTo>
                  <a:lnTo>
                    <a:pt x="1119997" y="1453015"/>
                  </a:lnTo>
                  <a:lnTo>
                    <a:pt x="1100479" y="1461042"/>
                  </a:lnTo>
                  <a:lnTo>
                    <a:pt x="1079133" y="1463815"/>
                  </a:lnTo>
                  <a:close/>
                </a:path>
              </a:pathLst>
            </a:custGeom>
            <a:solidFill>
              <a:srgbClr val="283D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30605" y="1993964"/>
              <a:ext cx="2912110" cy="1464310"/>
            </a:xfrm>
            <a:custGeom>
              <a:avLst/>
              <a:gdLst/>
              <a:ahLst/>
              <a:cxnLst/>
              <a:rect l="l" t="t" r="r" b="b"/>
              <a:pathLst>
                <a:path w="2912110" h="1464310">
                  <a:moveTo>
                    <a:pt x="1079133" y="1463815"/>
                  </a:moveTo>
                  <a:lnTo>
                    <a:pt x="327047" y="1463815"/>
                  </a:lnTo>
                  <a:lnTo>
                    <a:pt x="305988" y="1461042"/>
                  </a:lnTo>
                  <a:lnTo>
                    <a:pt x="269563" y="1440171"/>
                  </a:lnTo>
                  <a:lnTo>
                    <a:pt x="10978" y="997495"/>
                  </a:lnTo>
                  <a:lnTo>
                    <a:pt x="0" y="956834"/>
                  </a:lnTo>
                  <a:lnTo>
                    <a:pt x="2744" y="935836"/>
                  </a:lnTo>
                  <a:lnTo>
                    <a:pt x="10978" y="915765"/>
                  </a:lnTo>
                  <a:lnTo>
                    <a:pt x="41662" y="885231"/>
                  </a:lnTo>
                  <a:lnTo>
                    <a:pt x="81405" y="875053"/>
                  </a:lnTo>
                  <a:lnTo>
                    <a:pt x="121276" y="885231"/>
                  </a:lnTo>
                  <a:lnTo>
                    <a:pt x="152341" y="915765"/>
                  </a:lnTo>
                  <a:lnTo>
                    <a:pt x="351036" y="1259559"/>
                  </a:lnTo>
                  <a:lnTo>
                    <a:pt x="364149" y="1276780"/>
                  </a:lnTo>
                  <a:lnTo>
                    <a:pt x="380922" y="1289623"/>
                  </a:lnTo>
                  <a:lnTo>
                    <a:pt x="400439" y="1297650"/>
                  </a:lnTo>
                  <a:lnTo>
                    <a:pt x="421786" y="1300424"/>
                  </a:lnTo>
                  <a:lnTo>
                    <a:pt x="984529" y="1300424"/>
                  </a:lnTo>
                  <a:lnTo>
                    <a:pt x="1025613" y="1289623"/>
                  </a:lnTo>
                  <a:lnTo>
                    <a:pt x="1055820" y="1259559"/>
                  </a:lnTo>
                  <a:lnTo>
                    <a:pt x="1085776" y="1207607"/>
                  </a:lnTo>
                  <a:lnTo>
                    <a:pt x="1114487" y="1157819"/>
                  </a:lnTo>
                  <a:lnTo>
                    <a:pt x="1142058" y="1110016"/>
                  </a:lnTo>
                  <a:lnTo>
                    <a:pt x="1168589" y="1064021"/>
                  </a:lnTo>
                  <a:lnTo>
                    <a:pt x="1194183" y="1019656"/>
                  </a:lnTo>
                  <a:lnTo>
                    <a:pt x="1218943" y="976744"/>
                  </a:lnTo>
                  <a:lnTo>
                    <a:pt x="1242972" y="935107"/>
                  </a:lnTo>
                  <a:lnTo>
                    <a:pt x="1266371" y="894568"/>
                  </a:lnTo>
                  <a:lnTo>
                    <a:pt x="1289243" y="854950"/>
                  </a:lnTo>
                  <a:lnTo>
                    <a:pt x="1311690" y="816073"/>
                  </a:lnTo>
                  <a:lnTo>
                    <a:pt x="1333816" y="777762"/>
                  </a:lnTo>
                  <a:lnTo>
                    <a:pt x="1355722" y="739838"/>
                  </a:lnTo>
                  <a:lnTo>
                    <a:pt x="1377510" y="702125"/>
                  </a:lnTo>
                  <a:lnTo>
                    <a:pt x="1399284" y="664443"/>
                  </a:lnTo>
                  <a:lnTo>
                    <a:pt x="1421146" y="626616"/>
                  </a:lnTo>
                  <a:lnTo>
                    <a:pt x="1443197" y="588467"/>
                  </a:lnTo>
                  <a:lnTo>
                    <a:pt x="1465541" y="549817"/>
                  </a:lnTo>
                  <a:lnTo>
                    <a:pt x="1488280" y="510489"/>
                  </a:lnTo>
                  <a:lnTo>
                    <a:pt x="1511517" y="470306"/>
                  </a:lnTo>
                  <a:lnTo>
                    <a:pt x="1535353" y="429090"/>
                  </a:lnTo>
                  <a:lnTo>
                    <a:pt x="1559892" y="386663"/>
                  </a:lnTo>
                  <a:lnTo>
                    <a:pt x="1585235" y="342848"/>
                  </a:lnTo>
                  <a:lnTo>
                    <a:pt x="1611485" y="297468"/>
                  </a:lnTo>
                  <a:lnTo>
                    <a:pt x="1638744" y="250344"/>
                  </a:lnTo>
                  <a:lnTo>
                    <a:pt x="1759927" y="40864"/>
                  </a:lnTo>
                  <a:lnTo>
                    <a:pt x="1789796" y="11029"/>
                  </a:lnTo>
                  <a:lnTo>
                    <a:pt x="1830541" y="0"/>
                  </a:lnTo>
                  <a:lnTo>
                    <a:pt x="2582085" y="0"/>
                  </a:lnTo>
                  <a:lnTo>
                    <a:pt x="2622898" y="11029"/>
                  </a:lnTo>
                  <a:lnTo>
                    <a:pt x="2652835" y="40864"/>
                  </a:lnTo>
                  <a:lnTo>
                    <a:pt x="2901135" y="469844"/>
                  </a:lnTo>
                  <a:lnTo>
                    <a:pt x="2911487" y="501080"/>
                  </a:lnTo>
                  <a:lnTo>
                    <a:pt x="2909030" y="532742"/>
                  </a:lnTo>
                  <a:lnTo>
                    <a:pt x="2869556" y="582476"/>
                  </a:lnTo>
                  <a:lnTo>
                    <a:pt x="2807972" y="589338"/>
                  </a:lnTo>
                  <a:lnTo>
                    <a:pt x="2759094" y="551573"/>
                  </a:lnTo>
                  <a:lnTo>
                    <a:pt x="2558637" y="204256"/>
                  </a:lnTo>
                  <a:lnTo>
                    <a:pt x="2545583" y="187293"/>
                  </a:lnTo>
                  <a:lnTo>
                    <a:pt x="2528819" y="174421"/>
                  </a:lnTo>
                  <a:lnTo>
                    <a:pt x="2509311" y="166250"/>
                  </a:lnTo>
                  <a:lnTo>
                    <a:pt x="2488023" y="163391"/>
                  </a:lnTo>
                  <a:lnTo>
                    <a:pt x="1924738" y="163391"/>
                  </a:lnTo>
                  <a:lnTo>
                    <a:pt x="1883874" y="174421"/>
                  </a:lnTo>
                  <a:lnTo>
                    <a:pt x="1853989" y="204256"/>
                  </a:lnTo>
                  <a:lnTo>
                    <a:pt x="1783235" y="326804"/>
                  </a:lnTo>
                  <a:lnTo>
                    <a:pt x="1606637" y="632609"/>
                  </a:lnTo>
                  <a:lnTo>
                    <a:pt x="1377687" y="1028911"/>
                  </a:lnTo>
                  <a:lnTo>
                    <a:pt x="1149882" y="1422951"/>
                  </a:lnTo>
                  <a:lnTo>
                    <a:pt x="1119996" y="1453015"/>
                  </a:lnTo>
                  <a:lnTo>
                    <a:pt x="1100479" y="1461042"/>
                  </a:lnTo>
                  <a:lnTo>
                    <a:pt x="1079133" y="1463815"/>
                  </a:lnTo>
                  <a:close/>
                </a:path>
              </a:pathLst>
            </a:custGeom>
            <a:solidFill>
              <a:srgbClr val="218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96086" y="1993964"/>
              <a:ext cx="3042285" cy="1464310"/>
            </a:xfrm>
            <a:custGeom>
              <a:avLst/>
              <a:gdLst/>
              <a:ahLst/>
              <a:cxnLst/>
              <a:rect l="l" t="t" r="r" b="b"/>
              <a:pathLst>
                <a:path w="3042285" h="1464310">
                  <a:moveTo>
                    <a:pt x="1209484" y="1463815"/>
                  </a:moveTo>
                  <a:lnTo>
                    <a:pt x="457650" y="1463815"/>
                  </a:lnTo>
                  <a:lnTo>
                    <a:pt x="436317" y="1461042"/>
                  </a:lnTo>
                  <a:lnTo>
                    <a:pt x="400003" y="1440171"/>
                  </a:lnTo>
                  <a:lnTo>
                    <a:pt x="11010" y="772772"/>
                  </a:lnTo>
                  <a:lnTo>
                    <a:pt x="0" y="732136"/>
                  </a:lnTo>
                  <a:lnTo>
                    <a:pt x="2752" y="711122"/>
                  </a:lnTo>
                  <a:lnTo>
                    <a:pt x="386927" y="40864"/>
                  </a:lnTo>
                  <a:lnTo>
                    <a:pt x="416783" y="11029"/>
                  </a:lnTo>
                  <a:lnTo>
                    <a:pt x="457650" y="0"/>
                  </a:lnTo>
                  <a:lnTo>
                    <a:pt x="1209484" y="0"/>
                  </a:lnTo>
                  <a:lnTo>
                    <a:pt x="1250704" y="11029"/>
                  </a:lnTo>
                  <a:lnTo>
                    <a:pt x="1280913" y="40864"/>
                  </a:lnTo>
                  <a:lnTo>
                    <a:pt x="1526395" y="465778"/>
                  </a:lnTo>
                  <a:lnTo>
                    <a:pt x="1537406" y="506338"/>
                  </a:lnTo>
                  <a:lnTo>
                    <a:pt x="1534653" y="527170"/>
                  </a:lnTo>
                  <a:lnTo>
                    <a:pt x="1526395" y="546897"/>
                  </a:lnTo>
                  <a:lnTo>
                    <a:pt x="1526395" y="547440"/>
                  </a:lnTo>
                  <a:lnTo>
                    <a:pt x="1495372" y="577974"/>
                  </a:lnTo>
                  <a:lnTo>
                    <a:pt x="1455443" y="588152"/>
                  </a:lnTo>
                  <a:lnTo>
                    <a:pt x="1415487" y="577974"/>
                  </a:lnTo>
                  <a:lnTo>
                    <a:pt x="1384385" y="547440"/>
                  </a:lnTo>
                  <a:lnTo>
                    <a:pt x="1186192" y="204256"/>
                  </a:lnTo>
                  <a:lnTo>
                    <a:pt x="1173058" y="187293"/>
                  </a:lnTo>
                  <a:lnTo>
                    <a:pt x="1156283" y="174421"/>
                  </a:lnTo>
                  <a:lnTo>
                    <a:pt x="1136783" y="166250"/>
                  </a:lnTo>
                  <a:lnTo>
                    <a:pt x="1115470" y="163391"/>
                  </a:lnTo>
                  <a:lnTo>
                    <a:pt x="552370" y="163391"/>
                  </a:lnTo>
                  <a:lnTo>
                    <a:pt x="511221" y="174421"/>
                  </a:lnTo>
                  <a:lnTo>
                    <a:pt x="481083" y="204256"/>
                  </a:lnTo>
                  <a:lnTo>
                    <a:pt x="199745" y="691043"/>
                  </a:lnTo>
                  <a:lnTo>
                    <a:pt x="188840" y="732136"/>
                  </a:lnTo>
                  <a:lnTo>
                    <a:pt x="191567" y="753036"/>
                  </a:lnTo>
                  <a:lnTo>
                    <a:pt x="481083" y="1259559"/>
                  </a:lnTo>
                  <a:lnTo>
                    <a:pt x="511221" y="1289623"/>
                  </a:lnTo>
                  <a:lnTo>
                    <a:pt x="552370" y="1300424"/>
                  </a:lnTo>
                  <a:lnTo>
                    <a:pt x="1115470" y="1300424"/>
                  </a:lnTo>
                  <a:lnTo>
                    <a:pt x="1156283" y="1289623"/>
                  </a:lnTo>
                  <a:lnTo>
                    <a:pt x="1186192" y="1259559"/>
                  </a:lnTo>
                  <a:lnTo>
                    <a:pt x="1366550" y="947487"/>
                  </a:lnTo>
                  <a:lnTo>
                    <a:pt x="1600929" y="542077"/>
                  </a:lnTo>
                  <a:lnTo>
                    <a:pt x="1804076" y="190735"/>
                  </a:lnTo>
                  <a:lnTo>
                    <a:pt x="1890737" y="40864"/>
                  </a:lnTo>
                  <a:lnTo>
                    <a:pt x="1920875" y="11029"/>
                  </a:lnTo>
                  <a:lnTo>
                    <a:pt x="1962024" y="0"/>
                  </a:lnTo>
                  <a:lnTo>
                    <a:pt x="2714000" y="0"/>
                  </a:lnTo>
                  <a:lnTo>
                    <a:pt x="2754814" y="11029"/>
                  </a:lnTo>
                  <a:lnTo>
                    <a:pt x="2784722" y="40864"/>
                  </a:lnTo>
                  <a:lnTo>
                    <a:pt x="3030770" y="466930"/>
                  </a:lnTo>
                  <a:lnTo>
                    <a:pt x="3041869" y="507490"/>
                  </a:lnTo>
                  <a:lnTo>
                    <a:pt x="3039325" y="528322"/>
                  </a:lnTo>
                  <a:lnTo>
                    <a:pt x="3031475" y="548049"/>
                  </a:lnTo>
                  <a:lnTo>
                    <a:pt x="3030770" y="548049"/>
                  </a:lnTo>
                  <a:lnTo>
                    <a:pt x="3000073" y="578936"/>
                  </a:lnTo>
                  <a:lnTo>
                    <a:pt x="2960312" y="589295"/>
                  </a:lnTo>
                  <a:lnTo>
                    <a:pt x="2920418" y="579184"/>
                  </a:lnTo>
                  <a:lnTo>
                    <a:pt x="2889324" y="548659"/>
                  </a:lnTo>
                  <a:lnTo>
                    <a:pt x="2690566" y="204256"/>
                  </a:lnTo>
                  <a:lnTo>
                    <a:pt x="2677344" y="187293"/>
                  </a:lnTo>
                  <a:lnTo>
                    <a:pt x="2660375" y="174421"/>
                  </a:lnTo>
                  <a:lnTo>
                    <a:pt x="2640681" y="166250"/>
                  </a:lnTo>
                  <a:lnTo>
                    <a:pt x="2619279" y="163391"/>
                  </a:lnTo>
                  <a:lnTo>
                    <a:pt x="2056180" y="163391"/>
                  </a:lnTo>
                  <a:lnTo>
                    <a:pt x="2015313" y="174421"/>
                  </a:lnTo>
                  <a:lnTo>
                    <a:pt x="1985457" y="204256"/>
                  </a:lnTo>
                  <a:lnTo>
                    <a:pt x="1926952" y="305489"/>
                  </a:lnTo>
                  <a:lnTo>
                    <a:pt x="1872128" y="400348"/>
                  </a:lnTo>
                  <a:lnTo>
                    <a:pt x="1820846" y="489075"/>
                  </a:lnTo>
                  <a:lnTo>
                    <a:pt x="1772965" y="571914"/>
                  </a:lnTo>
                  <a:lnTo>
                    <a:pt x="1728346" y="649105"/>
                  </a:lnTo>
                  <a:lnTo>
                    <a:pt x="1686850" y="720892"/>
                  </a:lnTo>
                  <a:lnTo>
                    <a:pt x="1648336" y="787515"/>
                  </a:lnTo>
                  <a:lnTo>
                    <a:pt x="1612664" y="849219"/>
                  </a:lnTo>
                  <a:lnTo>
                    <a:pt x="1579696" y="906244"/>
                  </a:lnTo>
                  <a:lnTo>
                    <a:pt x="1549290" y="958833"/>
                  </a:lnTo>
                  <a:lnTo>
                    <a:pt x="1521308" y="1007228"/>
                  </a:lnTo>
                  <a:lnTo>
                    <a:pt x="1495609" y="1051671"/>
                  </a:lnTo>
                  <a:lnTo>
                    <a:pt x="1472054" y="1092404"/>
                  </a:lnTo>
                  <a:lnTo>
                    <a:pt x="1450502" y="1129671"/>
                  </a:lnTo>
                  <a:lnTo>
                    <a:pt x="1430815" y="1163712"/>
                  </a:lnTo>
                  <a:lnTo>
                    <a:pt x="1396474" y="1223087"/>
                  </a:lnTo>
                  <a:lnTo>
                    <a:pt x="1344010" y="1313792"/>
                  </a:lnTo>
                  <a:lnTo>
                    <a:pt x="1333458" y="1332039"/>
                  </a:lnTo>
                  <a:lnTo>
                    <a:pt x="1305716" y="1380020"/>
                  </a:lnTo>
                  <a:lnTo>
                    <a:pt x="1280913" y="1422951"/>
                  </a:lnTo>
                  <a:lnTo>
                    <a:pt x="1267688" y="1440171"/>
                  </a:lnTo>
                  <a:lnTo>
                    <a:pt x="1250704" y="1453015"/>
                  </a:lnTo>
                  <a:lnTo>
                    <a:pt x="1230967" y="1461042"/>
                  </a:lnTo>
                  <a:lnTo>
                    <a:pt x="1209484" y="1463815"/>
                  </a:lnTo>
                  <a:close/>
                </a:path>
              </a:pathLst>
            </a:custGeom>
            <a:solidFill>
              <a:srgbClr val="4A6F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1443" y="2528382"/>
              <a:ext cx="394979" cy="39497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2976" y="2528382"/>
              <a:ext cx="394979" cy="3949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74509" y="2528382"/>
              <a:ext cx="394979" cy="39497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06043" y="2528382"/>
              <a:ext cx="394979" cy="39497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37577" y="2528382"/>
              <a:ext cx="394979" cy="39497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581973" y="4675128"/>
              <a:ext cx="5397500" cy="275590"/>
            </a:xfrm>
            <a:custGeom>
              <a:avLst/>
              <a:gdLst/>
              <a:ahLst/>
              <a:cxnLst/>
              <a:rect l="l" t="t" r="r" b="b"/>
              <a:pathLst>
                <a:path w="5397500" h="275589">
                  <a:moveTo>
                    <a:pt x="5397021" y="275006"/>
                  </a:moveTo>
                  <a:lnTo>
                    <a:pt x="0" y="275006"/>
                  </a:lnTo>
                  <a:lnTo>
                    <a:pt x="0" y="0"/>
                  </a:lnTo>
                  <a:lnTo>
                    <a:pt x="5397021" y="0"/>
                  </a:lnTo>
                  <a:lnTo>
                    <a:pt x="5397021" y="2750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81973" y="4675128"/>
              <a:ext cx="5397500" cy="275590"/>
            </a:xfrm>
            <a:custGeom>
              <a:avLst/>
              <a:gdLst/>
              <a:ahLst/>
              <a:cxnLst/>
              <a:rect l="l" t="t" r="r" b="b"/>
              <a:pathLst>
                <a:path w="5397500" h="275589">
                  <a:moveTo>
                    <a:pt x="0" y="0"/>
                  </a:moveTo>
                  <a:lnTo>
                    <a:pt x="5397021" y="0"/>
                  </a:lnTo>
                  <a:lnTo>
                    <a:pt x="5397021" y="275006"/>
                  </a:lnTo>
                  <a:lnTo>
                    <a:pt x="0" y="275006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15146" y="3537161"/>
            <a:ext cx="13881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0170">
              <a:lnSpc>
                <a:spcPct val="120000"/>
              </a:lnSpc>
              <a:spcBef>
                <a:spcPts val="100"/>
              </a:spcBef>
            </a:pPr>
            <a:r>
              <a:rPr sz="1000" dirty="0">
                <a:latin typeface="Lucida Sans Unicode"/>
                <a:cs typeface="Lucida Sans Unicode"/>
              </a:rPr>
              <a:t>Does</a:t>
            </a:r>
            <a:r>
              <a:rPr sz="1000" spc="40" dirty="0">
                <a:latin typeface="Lucida Sans Unicode"/>
                <a:cs typeface="Lucida Sans Unicode"/>
              </a:rPr>
              <a:t> </a:t>
            </a:r>
            <a:r>
              <a:rPr sz="1000" dirty="0">
                <a:latin typeface="Lucida Sans Unicode"/>
                <a:cs typeface="Lucida Sans Unicode"/>
              </a:rPr>
              <a:t>what</a:t>
            </a:r>
            <a:r>
              <a:rPr sz="1000" spc="45" dirty="0">
                <a:latin typeface="Lucida Sans Unicode"/>
                <a:cs typeface="Lucida Sans Unicode"/>
              </a:rPr>
              <a:t> </a:t>
            </a:r>
            <a:r>
              <a:rPr sz="1000" dirty="0">
                <a:latin typeface="Lucida Sans Unicode"/>
                <a:cs typeface="Lucida Sans Unicode"/>
              </a:rPr>
              <a:t>you</a:t>
            </a:r>
            <a:r>
              <a:rPr sz="1000" spc="45" dirty="0">
                <a:latin typeface="Lucida Sans Unicode"/>
                <a:cs typeface="Lucida Sans Unicode"/>
              </a:rPr>
              <a:t> </a:t>
            </a:r>
            <a:r>
              <a:rPr sz="1000" spc="-25" dirty="0">
                <a:latin typeface="Lucida Sans Unicode"/>
                <a:cs typeface="Lucida Sans Unicode"/>
              </a:rPr>
              <a:t>are </a:t>
            </a:r>
            <a:r>
              <a:rPr sz="1000" dirty="0">
                <a:latin typeface="Lucida Sans Unicode"/>
                <a:cs typeface="Lucida Sans Unicode"/>
              </a:rPr>
              <a:t>reading</a:t>
            </a:r>
            <a:r>
              <a:rPr sz="1000" spc="130" dirty="0">
                <a:latin typeface="Lucida Sans Unicode"/>
                <a:cs typeface="Lucida Sans Unicode"/>
              </a:rPr>
              <a:t> </a:t>
            </a:r>
            <a:r>
              <a:rPr sz="1000" dirty="0">
                <a:latin typeface="Lucida Sans Unicode"/>
                <a:cs typeface="Lucida Sans Unicode"/>
              </a:rPr>
              <a:t>make</a:t>
            </a:r>
            <a:r>
              <a:rPr sz="1000" spc="135" dirty="0">
                <a:latin typeface="Lucida Sans Unicode"/>
                <a:cs typeface="Lucida Sans Unicode"/>
              </a:rPr>
              <a:t> </a:t>
            </a:r>
            <a:r>
              <a:rPr sz="1000" spc="-10" dirty="0">
                <a:latin typeface="Lucida Sans Unicode"/>
                <a:cs typeface="Lucida Sans Unicode"/>
              </a:rPr>
              <a:t>sense?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spc="-10" dirty="0"/>
              <a:t>zepanalytics.com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360707" y="1299013"/>
            <a:ext cx="13601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20000"/>
              </a:lnSpc>
              <a:spcBef>
                <a:spcPts val="100"/>
              </a:spcBef>
            </a:pPr>
            <a:r>
              <a:rPr sz="1000" dirty="0">
                <a:latin typeface="Lucida Sans Unicode"/>
                <a:cs typeface="Lucida Sans Unicode"/>
              </a:rPr>
              <a:t>Does</a:t>
            </a:r>
            <a:r>
              <a:rPr sz="1000" spc="-30" dirty="0">
                <a:latin typeface="Lucida Sans Unicode"/>
                <a:cs typeface="Lucida Sans Unicode"/>
              </a:rPr>
              <a:t> </a:t>
            </a:r>
            <a:r>
              <a:rPr sz="1000" spc="-10" dirty="0">
                <a:latin typeface="Lucida Sans Unicode"/>
                <a:cs typeface="Lucida Sans Unicode"/>
              </a:rPr>
              <a:t>this</a:t>
            </a:r>
            <a:r>
              <a:rPr sz="1000" spc="-30" dirty="0">
                <a:latin typeface="Lucida Sans Unicode"/>
                <a:cs typeface="Lucida Sans Unicode"/>
              </a:rPr>
              <a:t> </a:t>
            </a:r>
            <a:r>
              <a:rPr sz="1000" spc="65" dirty="0">
                <a:latin typeface="Lucida Sans Unicode"/>
                <a:cs typeface="Lucida Sans Unicode"/>
              </a:rPr>
              <a:t>data</a:t>
            </a:r>
            <a:r>
              <a:rPr sz="1000" spc="-25" dirty="0">
                <a:latin typeface="Lucida Sans Unicode"/>
                <a:cs typeface="Lucida Sans Unicode"/>
              </a:rPr>
              <a:t> </a:t>
            </a:r>
            <a:r>
              <a:rPr sz="1000" spc="-10" dirty="0">
                <a:latin typeface="Lucida Sans Unicode"/>
                <a:cs typeface="Lucida Sans Unicode"/>
              </a:rPr>
              <a:t>you’re looking</a:t>
            </a:r>
            <a:r>
              <a:rPr sz="1000" spc="-40" dirty="0">
                <a:latin typeface="Lucida Sans Unicode"/>
                <a:cs typeface="Lucida Sans Unicode"/>
              </a:rPr>
              <a:t> </a:t>
            </a:r>
            <a:r>
              <a:rPr sz="1000" spc="55" dirty="0">
                <a:latin typeface="Lucida Sans Unicode"/>
                <a:cs typeface="Lucida Sans Unicode"/>
              </a:rPr>
              <a:t>at</a:t>
            </a:r>
            <a:r>
              <a:rPr sz="1000" spc="-40" dirty="0">
                <a:latin typeface="Lucida Sans Unicode"/>
                <a:cs typeface="Lucida Sans Unicode"/>
              </a:rPr>
              <a:t> </a:t>
            </a:r>
            <a:r>
              <a:rPr sz="1000" spc="60" dirty="0">
                <a:latin typeface="Lucida Sans Unicode"/>
                <a:cs typeface="Lucida Sans Unicode"/>
              </a:rPr>
              <a:t>match</a:t>
            </a:r>
            <a:r>
              <a:rPr sz="1000" spc="-40" dirty="0">
                <a:latin typeface="Lucida Sans Unicode"/>
                <a:cs typeface="Lucida Sans Unicode"/>
              </a:rPr>
              <a:t> </a:t>
            </a:r>
            <a:r>
              <a:rPr sz="1000" spc="-25" dirty="0">
                <a:latin typeface="Lucida Sans Unicode"/>
                <a:cs typeface="Lucida Sans Unicode"/>
              </a:rPr>
              <a:t>the </a:t>
            </a:r>
            <a:r>
              <a:rPr sz="1000" dirty="0">
                <a:latin typeface="Lucida Sans Unicode"/>
                <a:cs typeface="Lucida Sans Unicode"/>
              </a:rPr>
              <a:t>column</a:t>
            </a:r>
            <a:r>
              <a:rPr sz="1000" spc="130" dirty="0">
                <a:latin typeface="Lucida Sans Unicode"/>
                <a:cs typeface="Lucida Sans Unicode"/>
              </a:rPr>
              <a:t> </a:t>
            </a:r>
            <a:r>
              <a:rPr sz="1000" spc="-10" dirty="0">
                <a:latin typeface="Lucida Sans Unicode"/>
                <a:cs typeface="Lucida Sans Unicode"/>
              </a:rPr>
              <a:t>labels?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70722" y="3537161"/>
            <a:ext cx="14033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9370">
              <a:lnSpc>
                <a:spcPct val="120000"/>
              </a:lnSpc>
              <a:spcBef>
                <a:spcPts val="100"/>
              </a:spcBef>
            </a:pPr>
            <a:r>
              <a:rPr sz="1000" dirty="0">
                <a:latin typeface="Lucida Sans Unicode"/>
                <a:cs typeface="Lucida Sans Unicode"/>
              </a:rPr>
              <a:t>Does</a:t>
            </a:r>
            <a:r>
              <a:rPr sz="1000" spc="-15" dirty="0">
                <a:latin typeface="Lucida Sans Unicode"/>
                <a:cs typeface="Lucida Sans Unicode"/>
              </a:rPr>
              <a:t> </a:t>
            </a:r>
            <a:r>
              <a:rPr sz="1000" dirty="0">
                <a:latin typeface="Lucida Sans Unicode"/>
                <a:cs typeface="Lucida Sans Unicode"/>
              </a:rPr>
              <a:t>the</a:t>
            </a:r>
            <a:r>
              <a:rPr sz="1000" spc="-15" dirty="0">
                <a:latin typeface="Lucida Sans Unicode"/>
                <a:cs typeface="Lucida Sans Unicode"/>
              </a:rPr>
              <a:t> </a:t>
            </a:r>
            <a:r>
              <a:rPr sz="1000" spc="65" dirty="0">
                <a:latin typeface="Lucida Sans Unicode"/>
                <a:cs typeface="Lucida Sans Unicode"/>
              </a:rPr>
              <a:t>data</a:t>
            </a:r>
            <a:r>
              <a:rPr sz="1000" spc="-15" dirty="0">
                <a:latin typeface="Lucida Sans Unicode"/>
                <a:cs typeface="Lucida Sans Unicode"/>
              </a:rPr>
              <a:t> </a:t>
            </a:r>
            <a:r>
              <a:rPr sz="1000" spc="-10" dirty="0">
                <a:latin typeface="Lucida Sans Unicode"/>
                <a:cs typeface="Lucida Sans Unicode"/>
              </a:rPr>
              <a:t>follow </a:t>
            </a:r>
            <a:r>
              <a:rPr sz="1000" dirty="0">
                <a:latin typeface="Lucida Sans Unicode"/>
                <a:cs typeface="Lucida Sans Unicode"/>
              </a:rPr>
              <a:t>the</a:t>
            </a:r>
            <a:r>
              <a:rPr sz="1000" spc="-40" dirty="0">
                <a:latin typeface="Lucida Sans Unicode"/>
                <a:cs typeface="Lucida Sans Unicode"/>
              </a:rPr>
              <a:t> </a:t>
            </a:r>
            <a:r>
              <a:rPr sz="1000" dirty="0">
                <a:latin typeface="Lucida Sans Unicode"/>
                <a:cs typeface="Lucida Sans Unicode"/>
              </a:rPr>
              <a:t>rules</a:t>
            </a:r>
            <a:r>
              <a:rPr sz="1000" spc="-35" dirty="0">
                <a:latin typeface="Lucida Sans Unicode"/>
                <a:cs typeface="Lucida Sans Unicode"/>
              </a:rPr>
              <a:t> </a:t>
            </a:r>
            <a:r>
              <a:rPr sz="1000" spc="-20" dirty="0">
                <a:latin typeface="Lucida Sans Unicode"/>
                <a:cs typeface="Lucida Sans Unicode"/>
              </a:rPr>
              <a:t>for</a:t>
            </a:r>
            <a:r>
              <a:rPr sz="1000" spc="-35" dirty="0">
                <a:latin typeface="Lucida Sans Unicode"/>
                <a:cs typeface="Lucida Sans Unicode"/>
              </a:rPr>
              <a:t> </a:t>
            </a:r>
            <a:r>
              <a:rPr sz="1000" spc="-10" dirty="0">
                <a:latin typeface="Lucida Sans Unicode"/>
                <a:cs typeface="Lucida Sans Unicode"/>
              </a:rPr>
              <a:t>this</a:t>
            </a:r>
            <a:r>
              <a:rPr sz="1000" spc="-35" dirty="0">
                <a:latin typeface="Lucida Sans Unicode"/>
                <a:cs typeface="Lucida Sans Unicode"/>
              </a:rPr>
              <a:t> </a:t>
            </a:r>
            <a:r>
              <a:rPr sz="1000" spc="-10" dirty="0">
                <a:latin typeface="Lucida Sans Unicode"/>
                <a:cs typeface="Lucida Sans Unicode"/>
              </a:rPr>
              <a:t>field?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634638" y="1481893"/>
            <a:ext cx="9385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" marR="5080" indent="-40640">
              <a:lnSpc>
                <a:spcPct val="120000"/>
              </a:lnSpc>
              <a:spcBef>
                <a:spcPts val="100"/>
              </a:spcBef>
            </a:pPr>
            <a:r>
              <a:rPr sz="1000" dirty="0">
                <a:latin typeface="Lucida Sans Unicode"/>
                <a:cs typeface="Lucida Sans Unicode"/>
              </a:rPr>
              <a:t>Does</a:t>
            </a:r>
            <a:r>
              <a:rPr sz="1000" spc="-25" dirty="0">
                <a:latin typeface="Lucida Sans Unicode"/>
                <a:cs typeface="Lucida Sans Unicode"/>
              </a:rPr>
              <a:t> </a:t>
            </a:r>
            <a:r>
              <a:rPr sz="1000" spc="-10" dirty="0">
                <a:latin typeface="Lucida Sans Unicode"/>
                <a:cs typeface="Lucida Sans Unicode"/>
              </a:rPr>
              <a:t>this</a:t>
            </a:r>
            <a:r>
              <a:rPr sz="1000" spc="-25" dirty="0">
                <a:latin typeface="Lucida Sans Unicode"/>
                <a:cs typeface="Lucida Sans Unicode"/>
              </a:rPr>
              <a:t> </a:t>
            </a:r>
            <a:r>
              <a:rPr sz="1000" spc="45" dirty="0">
                <a:latin typeface="Lucida Sans Unicode"/>
                <a:cs typeface="Lucida Sans Unicode"/>
              </a:rPr>
              <a:t>data </a:t>
            </a:r>
            <a:r>
              <a:rPr sz="1000" dirty="0">
                <a:latin typeface="Lucida Sans Unicode"/>
                <a:cs typeface="Lucida Sans Unicode"/>
              </a:rPr>
              <a:t>make</a:t>
            </a:r>
            <a:r>
              <a:rPr sz="1000" spc="130" dirty="0">
                <a:latin typeface="Lucida Sans Unicode"/>
                <a:cs typeface="Lucida Sans Unicode"/>
              </a:rPr>
              <a:t> </a:t>
            </a:r>
            <a:r>
              <a:rPr sz="1000" spc="-10" dirty="0">
                <a:latin typeface="Lucida Sans Unicode"/>
                <a:cs typeface="Lucida Sans Unicode"/>
              </a:rPr>
              <a:t>sense?</a:t>
            </a:r>
            <a:endParaRPr sz="10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66952" y="3537161"/>
            <a:ext cx="15373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20000"/>
              </a:lnSpc>
              <a:spcBef>
                <a:spcPts val="100"/>
              </a:spcBef>
            </a:pPr>
            <a:r>
              <a:rPr sz="1000" spc="-10" dirty="0">
                <a:latin typeface="Lucida Sans Unicode"/>
                <a:cs typeface="Lucida Sans Unicode"/>
              </a:rPr>
              <a:t>After</a:t>
            </a:r>
            <a:r>
              <a:rPr sz="1000" spc="80" dirty="0">
                <a:latin typeface="Lucida Sans Unicode"/>
                <a:cs typeface="Lucida Sans Unicode"/>
              </a:rPr>
              <a:t> </a:t>
            </a:r>
            <a:r>
              <a:rPr sz="1000" dirty="0">
                <a:latin typeface="Lucida Sans Unicode"/>
                <a:cs typeface="Lucida Sans Unicode"/>
              </a:rPr>
              <a:t>computing</a:t>
            </a:r>
            <a:r>
              <a:rPr sz="1000" spc="80" dirty="0">
                <a:latin typeface="Lucida Sans Unicode"/>
                <a:cs typeface="Lucida Sans Unicode"/>
              </a:rPr>
              <a:t> </a:t>
            </a:r>
            <a:r>
              <a:rPr sz="1000" spc="-25" dirty="0">
                <a:latin typeface="Lucida Sans Unicode"/>
                <a:cs typeface="Lucida Sans Unicode"/>
              </a:rPr>
              <a:t>the </a:t>
            </a:r>
            <a:r>
              <a:rPr sz="1000" dirty="0">
                <a:latin typeface="Lucida Sans Unicode"/>
                <a:cs typeface="Lucida Sans Unicode"/>
              </a:rPr>
              <a:t>summarize</a:t>
            </a:r>
            <a:r>
              <a:rPr sz="1000" spc="95" dirty="0">
                <a:latin typeface="Lucida Sans Unicode"/>
                <a:cs typeface="Lucida Sans Unicode"/>
              </a:rPr>
              <a:t> </a:t>
            </a:r>
            <a:r>
              <a:rPr sz="1000" dirty="0">
                <a:latin typeface="Lucida Sans Unicode"/>
                <a:cs typeface="Lucida Sans Unicode"/>
              </a:rPr>
              <a:t>statistics</a:t>
            </a:r>
            <a:r>
              <a:rPr sz="1000" spc="95" dirty="0">
                <a:latin typeface="Lucida Sans Unicode"/>
                <a:cs typeface="Lucida Sans Unicode"/>
              </a:rPr>
              <a:t> </a:t>
            </a:r>
            <a:r>
              <a:rPr sz="1000" spc="-25" dirty="0">
                <a:latin typeface="Lucida Sans Unicode"/>
                <a:cs typeface="Lucida Sans Unicode"/>
              </a:rPr>
              <a:t>for </a:t>
            </a:r>
            <a:r>
              <a:rPr sz="1000" dirty="0">
                <a:latin typeface="Lucida Sans Unicode"/>
                <a:cs typeface="Lucida Sans Unicode"/>
              </a:rPr>
              <a:t>numerical</a:t>
            </a:r>
            <a:r>
              <a:rPr sz="1000" spc="85" dirty="0">
                <a:latin typeface="Lucida Sans Unicode"/>
                <a:cs typeface="Lucida Sans Unicode"/>
              </a:rPr>
              <a:t> </a:t>
            </a:r>
            <a:r>
              <a:rPr sz="1000" dirty="0">
                <a:latin typeface="Lucida Sans Unicode"/>
                <a:cs typeface="Lucida Sans Unicode"/>
              </a:rPr>
              <a:t>data,</a:t>
            </a:r>
            <a:r>
              <a:rPr sz="1000" spc="484" dirty="0">
                <a:latin typeface="Lucida Sans Unicode"/>
                <a:cs typeface="Lucida Sans Unicode"/>
              </a:rPr>
              <a:t> </a:t>
            </a:r>
            <a:r>
              <a:rPr sz="1000" dirty="0">
                <a:latin typeface="Lucida Sans Unicode"/>
                <a:cs typeface="Lucida Sans Unicode"/>
              </a:rPr>
              <a:t>does</a:t>
            </a:r>
            <a:r>
              <a:rPr sz="1000" spc="85" dirty="0">
                <a:latin typeface="Lucida Sans Unicode"/>
                <a:cs typeface="Lucida Sans Unicode"/>
              </a:rPr>
              <a:t> </a:t>
            </a:r>
            <a:r>
              <a:rPr sz="1000" spc="-25" dirty="0">
                <a:latin typeface="Lucida Sans Unicode"/>
                <a:cs typeface="Lucida Sans Unicode"/>
              </a:rPr>
              <a:t>it </a:t>
            </a:r>
            <a:r>
              <a:rPr sz="1000" dirty="0">
                <a:latin typeface="Lucida Sans Unicode"/>
                <a:cs typeface="Lucida Sans Unicode"/>
              </a:rPr>
              <a:t>make</a:t>
            </a:r>
            <a:r>
              <a:rPr sz="1000" spc="130" dirty="0">
                <a:latin typeface="Lucida Sans Unicode"/>
                <a:cs typeface="Lucida Sans Unicode"/>
              </a:rPr>
              <a:t> </a:t>
            </a:r>
            <a:r>
              <a:rPr sz="1000" spc="-10" dirty="0">
                <a:latin typeface="Lucida Sans Unicode"/>
                <a:cs typeface="Lucida Sans Unicode"/>
              </a:rPr>
              <a:t>sense?</a:t>
            </a:r>
            <a:endParaRPr sz="1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</TotalTime>
  <Words>1759</Words>
  <Application>Microsoft Office PowerPoint</Application>
  <PresentationFormat>On-screen Show (16:9)</PresentationFormat>
  <Paragraphs>211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 Black</vt:lpstr>
      <vt:lpstr>Arial MT</vt:lpstr>
      <vt:lpstr>Calibri</vt:lpstr>
      <vt:lpstr>Lucida Sans Unicode</vt:lpstr>
      <vt:lpstr>Times New Roman</vt:lpstr>
      <vt:lpstr>Office Theme</vt:lpstr>
      <vt:lpstr>Exploratory Data Analysis</vt:lpstr>
      <vt:lpstr>Agenda</vt:lpstr>
      <vt:lpstr>Data Analytics/Science Process</vt:lpstr>
      <vt:lpstr>What is Exploratory Data Analysis</vt:lpstr>
      <vt:lpstr>Visualization</vt:lpstr>
      <vt:lpstr>PowerPoint Presentation</vt:lpstr>
      <vt:lpstr>PowerPoint Presentation</vt:lpstr>
      <vt:lpstr>PowerPoint Presentation</vt:lpstr>
      <vt:lpstr>Some Questions you need to ask yourself about the data before cleaning the data</vt:lpstr>
      <vt:lpstr>Handle Missing Values</vt:lpstr>
      <vt:lpstr>PowerPoint Presentation</vt:lpstr>
      <vt:lpstr>PowerPoint Presentation</vt:lpstr>
      <vt:lpstr>Feature Scaling Method.</vt:lpstr>
      <vt:lpstr>Outlier Treatment</vt:lpstr>
      <vt:lpstr>Handle Invalid Value</vt:lpstr>
      <vt:lpstr>PowerPoint Presentation</vt:lpstr>
      <vt:lpstr>PowerPoint Presentation</vt:lpstr>
      <vt:lpstr>Types of Data</vt:lpstr>
      <vt:lpstr>PowerPoint Presentation</vt:lpstr>
      <vt:lpstr>Univariate Analysis</vt:lpstr>
      <vt:lpstr>Bivariate Analysis</vt:lpstr>
      <vt:lpstr>Multivariate Analysis</vt:lpstr>
      <vt:lpstr>Numerical Analysis</vt:lpstr>
      <vt:lpstr>Derived Metrics</vt:lpstr>
      <vt:lpstr>Feature Binning</vt:lpstr>
      <vt:lpstr>Feature Encoding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EDA - Zep.pptx</dc:title>
  <cp:lastModifiedBy>Manoj KAPRI</cp:lastModifiedBy>
  <cp:revision>6</cp:revision>
  <dcterms:created xsi:type="dcterms:W3CDTF">2025-02-13T17:56:23Z</dcterms:created>
  <dcterms:modified xsi:type="dcterms:W3CDTF">2025-02-13T19:51:02Z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2025-02-13T00:00:00Z</vt:filetime>
  </property>
  <property fmtid="{D5CDD505-2E9C-101B-9397-08002B2CF9AE}" pid="3" name="Creator">
    <vt:lpwstr>Google</vt:lpwstr>
  </property>
  <property fmtid="{D5CDD505-2E9C-101B-9397-08002B2CF9AE}" pid="4" name="LastSaved">
    <vt:filetime>2025-02-13T00:00:00Z</vt:filetime>
  </property>
</Properties>
</file>